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9" r:id="rId4"/>
    <p:sldId id="274" r:id="rId5"/>
    <p:sldId id="270" r:id="rId6"/>
    <p:sldId id="271" r:id="rId7"/>
    <p:sldId id="258" r:id="rId8"/>
    <p:sldId id="265" r:id="rId9"/>
    <p:sldId id="277" r:id="rId10"/>
    <p:sldId id="279" r:id="rId11"/>
    <p:sldId id="278" r:id="rId12"/>
    <p:sldId id="280" r:id="rId13"/>
    <p:sldId id="281" r:id="rId14"/>
    <p:sldId id="282" r:id="rId15"/>
    <p:sldId id="283" r:id="rId16"/>
    <p:sldId id="273" r:id="rId17"/>
    <p:sldId id="275" r:id="rId18"/>
    <p:sldId id="267" r:id="rId19"/>
    <p:sldId id="276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O_provazejiciucitele@msmt.cz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fRoJmYwkrW7y65tB7" TargetMode="External"/><Relationship Id="rId2" Type="http://schemas.openxmlformats.org/officeDocument/2006/relationships/hyperlink" Target="https://cesnet.zoom.us/meeting/register/tJ0ode2vqDIpHtNvCtt9o8nZYYsHL__aQqJ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rina@ped.muni.cz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d.muni.cz/primped/pro-studenty/ucitelstvi-pro-prvni-stupen-z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414C08-A6C5-C9F1-7FB6-1BA5B2F634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DB96B8-0C3E-A213-F8AA-23FF42B149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39A9B7-5047-E8A0-B61C-F59D34F40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44822"/>
            <a:ext cx="11361600" cy="1171580"/>
          </a:xfrm>
        </p:spPr>
        <p:txBody>
          <a:bodyPr/>
          <a:lstStyle/>
          <a:p>
            <a:r>
              <a:rPr lang="cs-CZ" dirty="0"/>
              <a:t>Setkání fakultních provázejících učitelů a metodiků praxe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16.02.2023</a:t>
            </a:r>
          </a:p>
        </p:txBody>
      </p:sp>
    </p:spTree>
    <p:extLst>
      <p:ext uri="{BB962C8B-B14F-4D97-AF65-F5344CB8AC3E}">
        <p14:creationId xmlns:p14="http://schemas.microsoft.com/office/powerpoint/2010/main" val="371860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071F72-1894-5820-0CE0-8FC3E861F2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0086AA-CF97-A96A-07E4-7BD06D2812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FBA9EB-2038-B3D9-2A00-AC50AD63D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kvalitní praxe</a:t>
            </a:r>
          </a:p>
        </p:txBody>
      </p:sp>
      <p:pic>
        <p:nvPicPr>
          <p:cNvPr id="1026" name="Picture 2" descr="https://lh5.googleusercontent.com/wsKuyXPJwmqCx-BP_cyvEkWxnFYtlPzr1vixLGonrwNCL7V2wQrWR7beaLrehGzKwQ9e_xa4POUZ50kVgZzY0NUOP8Ead2jzgrkzglc8MWEPuH_FqKS0yKVRyLGkvdg_o_ZyS-_hpeTRI_4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2" y="0"/>
            <a:ext cx="12159957" cy="67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67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87E735-4448-38EA-4E92-687F2E3FA9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A4BBED-7C86-0BB7-E2C0-43C96B7E5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F65CEC-A9B3-D04D-88D7-D53EFAA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v rámci pokusného ověřování I.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61F704-BD2D-4FFC-058C-0BA2493F7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815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Informace k pokusnému ověřování - kdo se může zapojit?</a:t>
            </a:r>
          </a:p>
          <a:p>
            <a:r>
              <a:rPr lang="cs-CZ" sz="1600" dirty="0"/>
              <a:t>MŠ, ZŠ, SŠ - zřizovatelem je stát, kraj, obec nebo dobrovolný svazek obcí </a:t>
            </a:r>
          </a:p>
          <a:p>
            <a:pPr marL="7200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	X nelze zapojit soukromé a církevní školy</a:t>
            </a:r>
            <a:r>
              <a:rPr lang="cs-CZ" sz="1600" dirty="0"/>
              <a:t>. </a:t>
            </a:r>
          </a:p>
          <a:p>
            <a:r>
              <a:rPr lang="cs-CZ" sz="1600" dirty="0"/>
              <a:t>Provázející učitel vede žáky, studenty učitelství</a:t>
            </a:r>
          </a:p>
          <a:p>
            <a:pPr marL="7200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	X nelze zapojit studenty DPS. </a:t>
            </a:r>
          </a:p>
          <a:p>
            <a:pPr marL="72000" indent="0">
              <a:buNone/>
            </a:pPr>
            <a:endParaRPr lang="cs-CZ" sz="1600" dirty="0"/>
          </a:p>
          <a:p>
            <a:r>
              <a:rPr lang="cs-CZ" sz="1600" dirty="0"/>
              <a:t>Musí se jednat o vzdělávací programy učitelství – tj. </a:t>
            </a:r>
            <a:r>
              <a:rPr lang="cs-CZ" sz="1600" dirty="0">
                <a:solidFill>
                  <a:srgbClr val="FF0000"/>
                </a:solidFill>
              </a:rPr>
              <a:t>nelze v tuto chvíli zapojit studenty speciální pedagogiky, psychologie, vychovatelství a jiné</a:t>
            </a:r>
            <a:r>
              <a:rPr lang="cs-CZ" sz="1600" dirty="0"/>
              <a:t>, pokud vzdělávací program nevede ke kvalifikaci učitele. </a:t>
            </a:r>
          </a:p>
          <a:p>
            <a:pPr marL="72000" indent="0">
              <a:buNone/>
            </a:pPr>
            <a:endParaRPr lang="cs-CZ" sz="1600" dirty="0"/>
          </a:p>
          <a:p>
            <a:r>
              <a:rPr lang="cs-CZ" sz="1600" dirty="0"/>
              <a:t> Možnost odpočtu 1h/týdně přímé pedagogické činnosti pokud věnuje alespoň 60h/ročně nad rámec přímé výuky studentům učitelství a 2h/týdně, pokud věnuje nad 90h/ročně. </a:t>
            </a:r>
            <a:r>
              <a:rPr lang="cs-CZ" sz="1600" dirty="0">
                <a:solidFill>
                  <a:srgbClr val="FF0000"/>
                </a:solidFill>
              </a:rPr>
              <a:t>V pokusném ověřování s největší pravděpodobností nebude možné snižovat PPČ.</a:t>
            </a:r>
          </a:p>
        </p:txBody>
      </p:sp>
    </p:spTree>
    <p:extLst>
      <p:ext uri="{BB962C8B-B14F-4D97-AF65-F5344CB8AC3E}">
        <p14:creationId xmlns:p14="http://schemas.microsoft.com/office/powerpoint/2010/main" val="94667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1F299E-FEBD-4C6B-E6C2-450EBD352D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F45CDF-042C-D7E5-D158-C3A17F0742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28AF3F-8574-9A54-3ACD-913E562C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pokusného ověřování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2EF8B6-1EA5-02FE-E343-7E06758FC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s://lh6.googleusercontent.com/eqchCPeoTU5GlVfv_9_dEnsVpFLMNk1lIjdQlVL8S3vvTml9YVUEpviqDl7WfyzkyM5YRpaGMNI56AUMHZYAP3wwi-OSMutlY6JVxYLrbz5TOYS0GVUzcitId6WMtOq9iE3onP9Z5QWLYb8=s20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981177" cy="673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634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28FB26-7EFA-127A-3B36-F25961BECF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D646D2-9177-7BCE-4D32-6E7C0789B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DD8C50-48AE-ADC8-3DB0-432D16A4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v rámci pokusného ověřování II.</a:t>
            </a:r>
          </a:p>
        </p:txBody>
      </p:sp>
      <p:sp>
        <p:nvSpPr>
          <p:cNvPr id="7" name="Obdélník 6"/>
          <p:cNvSpPr/>
          <p:nvPr/>
        </p:nvSpPr>
        <p:spPr>
          <a:xfrm>
            <a:off x="414000" y="1547556"/>
            <a:ext cx="11778000" cy="517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solidFill>
                  <a:srgbClr val="201F1E"/>
                </a:solidFill>
                <a:latin typeface="Arial" panose="020B0604020202020204" pitchFamily="34" charset="0"/>
              </a:rPr>
              <a:t>Ověřování nově zaváděného systému spolupráce provázejících učitelů na fakultní škole bude probíhat od září školního roku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2023/2024 do konce </a:t>
            </a:r>
            <a:r>
              <a:rPr lang="cs-CZ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šk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. roku 2025/2026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(celkem až 3 roky).</a:t>
            </a:r>
            <a:endParaRPr lang="cs-CZ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br>
              <a:rPr lang="cs-CZ" sz="1800" dirty="0"/>
            </a:br>
            <a:br>
              <a:rPr lang="cs-CZ" sz="1800" dirty="0"/>
            </a:br>
            <a:r>
              <a:rPr lang="cs-CZ" sz="2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V případě zapojení do pokusného ověřování ve </a:t>
            </a:r>
            <a:r>
              <a:rPr lang="cs-CZ" sz="2000" b="1" u="sng" dirty="0" err="1">
                <a:solidFill>
                  <a:srgbClr val="000000"/>
                </a:solidFill>
                <a:latin typeface="Arial" panose="020B0604020202020204" pitchFamily="34" charset="0"/>
              </a:rPr>
              <a:t>šk.r</a:t>
            </a:r>
            <a:r>
              <a:rPr lang="cs-CZ" sz="2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. 2023/2024 znamená spolupráce:</a:t>
            </a:r>
            <a:endParaRPr lang="cs-CZ" sz="20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cs-CZ" sz="2000" dirty="0">
                <a:solidFill>
                  <a:srgbClr val="0000DC"/>
                </a:solidFill>
                <a:latin typeface="Lobster"/>
              </a:rPr>
              <a:t>→ krok 1:</a:t>
            </a:r>
            <a:r>
              <a:rPr lang="cs-CZ" sz="2000" dirty="0">
                <a:solidFill>
                  <a:srgbClr val="0000DC"/>
                </a:solidFill>
                <a:latin typeface="Pacifico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Domluvit s PdF MU o zapojení se do ověřování (15. 6. 2023)</a:t>
            </a:r>
            <a:endParaRPr lang="cs-CZ" sz="20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cs-CZ" sz="2000" dirty="0">
                <a:solidFill>
                  <a:srgbClr val="0000DC"/>
                </a:solidFill>
                <a:latin typeface="Lobster"/>
              </a:rPr>
              <a:t>→ krok 2:</a:t>
            </a:r>
            <a:r>
              <a:rPr lang="cs-CZ" sz="2000" dirty="0">
                <a:solidFill>
                  <a:srgbClr val="000000"/>
                </a:solidFill>
                <a:latin typeface="Lobster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Odeslat přihlášku na MŠMT - na e-mail “</a:t>
            </a:r>
            <a:r>
              <a:rPr lang="cs-CZ" sz="2000" u="sng" dirty="0">
                <a:solidFill>
                  <a:srgbClr val="0000DC"/>
                </a:solidFill>
                <a:latin typeface="Arial" panose="020B0604020202020204" pitchFamily="34" charset="0"/>
                <a:hlinkClick r:id="rId2"/>
              </a:rPr>
              <a:t>PO_provazejiciucitele@msmt.cz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do 31. srpna vždy pro následující školní rok.</a:t>
            </a:r>
            <a:endParaRPr lang="cs-CZ" sz="20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cs-CZ" sz="2000" dirty="0">
                <a:solidFill>
                  <a:srgbClr val="0000DC"/>
                </a:solidFill>
                <a:latin typeface="Lobster"/>
              </a:rPr>
              <a:t>→ krok 3:</a:t>
            </a:r>
            <a:r>
              <a:rPr lang="cs-CZ" sz="2000" dirty="0">
                <a:solidFill>
                  <a:srgbClr val="000000"/>
                </a:solidFill>
                <a:latin typeface="Lobster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Uzavřít dohodu s PdF MU o realizací praxí daného školního roku, upřesnění </a:t>
            </a:r>
            <a:endParaRPr lang="cs-CZ" sz="2000" dirty="0"/>
          </a:p>
          <a:p>
            <a:pPr marL="914400" indent="457200">
              <a:spcBef>
                <a:spcPts val="1000"/>
              </a:spcBef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počtu zapojených učitelů do výcviku (do 30. 9.)</a:t>
            </a:r>
            <a:endParaRPr lang="cs-CZ" sz="20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cs-CZ" sz="2000" dirty="0">
                <a:solidFill>
                  <a:srgbClr val="0000DC"/>
                </a:solidFill>
                <a:latin typeface="Lobster"/>
              </a:rPr>
              <a:t>→ krok 4:</a:t>
            </a:r>
            <a:r>
              <a:rPr lang="cs-CZ" sz="2000" dirty="0">
                <a:solidFill>
                  <a:srgbClr val="000000"/>
                </a:solidFill>
                <a:latin typeface="Lobster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Vykázat počet provázejících učitelů na škole pro MŠMT (ředitel školy, do 30. 9.)</a:t>
            </a:r>
            <a:endParaRPr lang="cs-CZ" sz="2000" dirty="0"/>
          </a:p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cs-CZ" sz="2000" dirty="0">
                <a:solidFill>
                  <a:srgbClr val="0000DC"/>
                </a:solidFill>
                <a:latin typeface="Lobster"/>
              </a:rPr>
              <a:t>→ krok 5:</a:t>
            </a:r>
            <a:r>
              <a:rPr lang="cs-CZ" sz="2000" dirty="0">
                <a:solidFill>
                  <a:srgbClr val="000000"/>
                </a:solidFill>
                <a:latin typeface="Lobster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Podpořit provázející učitele při realizaci dalšího vzdělávání.</a:t>
            </a:r>
            <a:endParaRPr lang="cs-CZ" sz="2000" dirty="0"/>
          </a:p>
          <a:p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51355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6C5947-A87E-775B-C141-7816A2FBA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7BC4B27-9BF7-C63B-1E9E-EC5B6081D5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58F683-4AE9-3CF2-46AA-6857692A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0807200" cy="451576"/>
          </a:xfrm>
        </p:spPr>
        <p:txBody>
          <a:bodyPr/>
          <a:lstStyle/>
          <a:p>
            <a:r>
              <a:rPr lang="cs-CZ" dirty="0"/>
              <a:t>Spolupráce v rámci pokusného ověřování III.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FC39A2-053B-06C8-861A-987A5481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Pro ředitele/pro garanty praxí na škole:</a:t>
            </a:r>
            <a:endParaRPr lang="cs-CZ" dirty="0"/>
          </a:p>
          <a:p>
            <a:r>
              <a:rPr lang="cs-CZ" dirty="0"/>
              <a:t>úzká spolupráce s administrativou na PdF MU</a:t>
            </a:r>
          </a:p>
          <a:p>
            <a:r>
              <a:rPr lang="cs-CZ" dirty="0"/>
              <a:t>vykázání počtu zapojených provázejících učitelů, obdrží z regionálního školství do rozpočtu cca 35.000 Kč na jednoho PU:</a:t>
            </a:r>
          </a:p>
          <a:p>
            <a:pPr lvl="1"/>
            <a:r>
              <a:rPr lang="cs-CZ" dirty="0"/>
              <a:t>zavedení měsíčního příplatku 2.000 Kč hrubého měsíčně pro PU </a:t>
            </a:r>
          </a:p>
          <a:p>
            <a:pPr lvl="1"/>
            <a:r>
              <a:rPr lang="cs-CZ" dirty="0"/>
              <a:t>+ odvody pro PU </a:t>
            </a:r>
          </a:p>
          <a:p>
            <a:pPr lvl="1"/>
            <a:r>
              <a:rPr lang="cs-CZ" dirty="0"/>
              <a:t>+ kompenzace administrativních nákladů škole 2.000 Kč</a:t>
            </a:r>
          </a:p>
          <a:p>
            <a:r>
              <a:rPr lang="cs-CZ" dirty="0"/>
              <a:t>podporu dalšího vzdělávání provázejících učitelů</a:t>
            </a:r>
          </a:p>
        </p:txBody>
      </p:sp>
    </p:spTree>
    <p:extLst>
      <p:ext uri="{BB962C8B-B14F-4D97-AF65-F5344CB8AC3E}">
        <p14:creationId xmlns:p14="http://schemas.microsoft.com/office/powerpoint/2010/main" val="2589966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DEB9C1-1C7F-BA43-9CDE-A7032C4E8E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EF5CF6-CE62-CB56-EA31-1B463F9B99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30CFF2-25AF-8257-F242-5F08C45C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7" y="720000"/>
            <a:ext cx="10907143" cy="451576"/>
          </a:xfrm>
        </p:spPr>
        <p:txBody>
          <a:bodyPr/>
          <a:lstStyle/>
          <a:p>
            <a:r>
              <a:rPr lang="cs-CZ" dirty="0"/>
              <a:t>Spolupráce v rámci pokusného ověřování IV.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B7F8437-2B6C-D6CC-EE6B-8CE690183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435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Pro provázející učitele:</a:t>
            </a:r>
            <a:endParaRPr lang="cs-CZ" sz="2000" dirty="0"/>
          </a:p>
          <a:p>
            <a:r>
              <a:rPr lang="cs-CZ" sz="2000" dirty="0"/>
              <a:t>obdržení </a:t>
            </a:r>
            <a:r>
              <a:rPr lang="cs-CZ" sz="2000" b="1" dirty="0"/>
              <a:t>měsíčního příplatku</a:t>
            </a:r>
            <a:r>
              <a:rPr lang="cs-CZ" sz="2000" dirty="0"/>
              <a:t> 2.000 Kč, celkem 24.000 Kč; </a:t>
            </a:r>
          </a:p>
          <a:p>
            <a:r>
              <a:rPr lang="cs-CZ" sz="2000" b="1" dirty="0"/>
              <a:t>vedení 2 studentů/rok na pedagogické praxi</a:t>
            </a:r>
            <a:r>
              <a:rPr lang="cs-CZ" sz="2000" dirty="0"/>
              <a:t> = studentů učitelství, kterým </a:t>
            </a:r>
            <a:r>
              <a:rPr lang="cs-CZ" sz="2000" b="1" dirty="0"/>
              <a:t>věnuje celkem 30 h  nad rámec přímé výuky</a:t>
            </a:r>
            <a:r>
              <a:rPr lang="cs-CZ" sz="2000" dirty="0"/>
              <a:t> (</a:t>
            </a:r>
            <a:r>
              <a:rPr lang="cs-CZ" sz="2000" i="1" dirty="0"/>
              <a:t>plánování přípravy výuky, společné vedení výuky nebo pozorování studentem vedené výuky, poskytování zpětné vazby studentovi, společná reflexe vedené výuky</a:t>
            </a:r>
            <a:r>
              <a:rPr lang="cs-CZ" sz="2000" dirty="0"/>
              <a:t>);</a:t>
            </a:r>
          </a:p>
          <a:p>
            <a:r>
              <a:rPr lang="cs-CZ" sz="2000" b="1" dirty="0"/>
              <a:t>alespoň 20h na své vzdělávání a na spolupráci s didaktiky;</a:t>
            </a:r>
            <a:endParaRPr lang="cs-CZ" sz="2000" dirty="0"/>
          </a:p>
          <a:p>
            <a:pPr lvl="1"/>
            <a:r>
              <a:rPr lang="cs-CZ" sz="1600" dirty="0"/>
              <a:t>povinné vstupní vzdělávání 20h (do 10 měsíců od začátku vedení studenta na praxi v pilotovaném systému) </a:t>
            </a:r>
          </a:p>
          <a:p>
            <a:pPr lvl="1"/>
            <a:r>
              <a:rPr lang="cs-CZ" sz="1600" dirty="0"/>
              <a:t>a další rok průběžné vzdělávání 20h (na PdF MU).</a:t>
            </a:r>
          </a:p>
          <a:p>
            <a:r>
              <a:rPr lang="cs-CZ" sz="2000" dirty="0"/>
              <a:t>provázející učitel </a:t>
            </a:r>
            <a:r>
              <a:rPr lang="cs-CZ" sz="2000" b="1" dirty="0"/>
              <a:t>vede evidenci výkonu</a:t>
            </a:r>
            <a:r>
              <a:rPr lang="cs-CZ" sz="2000" dirty="0"/>
              <a:t> své specializační činnosti (pro případnou kontrolu ze strany vedení školy, ČŠI, pro vykázání fakultě)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3547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97B579-C890-4AD6-C803-70C2AF63D7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154F9-62D9-805F-F052-E7E0B5B8A5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311DD8-1772-2C07-0A25-0BABF85F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Reforma praxí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2D9F2A-FF6E-E089-DA37-4DFB185C9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72315"/>
            <a:ext cx="10753200" cy="4139998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cs-CZ" sz="2000" b="1" i="1" dirty="0"/>
              <a:t>1. Informační schůzka pro zájemce o pokusné ověřování proběhne ve čtvrtek 11. 5. 2023 od 16:00 hodin (online) </a:t>
            </a:r>
            <a:r>
              <a:rPr lang="cs-CZ" sz="2000" i="1" dirty="0"/>
              <a:t>– odkaz ZOOM:</a:t>
            </a:r>
            <a:r>
              <a:rPr lang="cs-CZ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 </a:t>
            </a:r>
            <a:r>
              <a:rPr lang="cs-CZ" sz="1800" b="0" i="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2"/>
              </a:rPr>
              <a:t>https://cesnet.zoom.us/meeting/register/tJ0ode2vqDIpHtNvCtt9o8nZYYsHL__aQqJa</a:t>
            </a:r>
            <a:r>
              <a:rPr lang="cs-CZ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 </a:t>
            </a:r>
            <a:endParaRPr lang="cs-CZ" sz="1800" dirty="0">
              <a:solidFill>
                <a:srgbClr val="242424"/>
              </a:solidFill>
              <a:latin typeface="Arial" panose="020B0604020202020204" pitchFamily="34" charset="0"/>
            </a:endParaRPr>
          </a:p>
          <a:p>
            <a:pPr marL="72000" indent="0" algn="l">
              <a:spcAft>
                <a:spcPts val="0"/>
              </a:spcAft>
              <a:buNone/>
            </a:pPr>
            <a:endParaRPr lang="cs-CZ" sz="1800" b="0" i="0" dirty="0">
              <a:solidFill>
                <a:srgbClr val="242424"/>
              </a:solidFill>
              <a:effectLst/>
              <a:latin typeface="Arial" panose="020B0604020202020204" pitchFamily="34" charset="0"/>
            </a:endParaRPr>
          </a:p>
          <a:p>
            <a:pPr algn="l">
              <a:spcAft>
                <a:spcPts val="0"/>
              </a:spcAft>
            </a:pPr>
            <a:r>
              <a:rPr lang="cs-CZ" sz="2000" b="1" i="1" dirty="0"/>
              <a:t>2. Pokud máte zájem o zapojení do pokusného ověřování, do 15. 6. 2023 zaregistrujte se zde</a:t>
            </a:r>
            <a:r>
              <a:rPr lang="cs-CZ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cs-CZ" sz="1800" b="0" i="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hlinkClick r:id="rId3"/>
              </a:rPr>
              <a:t>https://forms.gle/fRoJmYwkrW7y65tB7</a:t>
            </a:r>
            <a:r>
              <a:rPr lang="cs-CZ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  </a:t>
            </a:r>
            <a:endParaRPr lang="cs-CZ" sz="1800" b="0" i="0" dirty="0">
              <a:solidFill>
                <a:srgbClr val="242424"/>
              </a:solidFill>
              <a:effectLst/>
              <a:latin typeface="Arial" panose="020B0604020202020204" pitchFamily="34" charset="0"/>
            </a:endParaRPr>
          </a:p>
          <a:p>
            <a:pPr marL="72000" indent="0" algn="l">
              <a:spcAft>
                <a:spcPts val="0"/>
              </a:spcAft>
              <a:buNone/>
            </a:pPr>
            <a:r>
              <a:rPr lang="cs-CZ" sz="1800" b="0" i="0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Pokud máte dotazy již nyní, prosím obraťte se na nás – </a:t>
            </a:r>
            <a:r>
              <a:rPr lang="cs-CZ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vystrcilova@ped.muni.cz; </a:t>
            </a:r>
            <a:r>
              <a:rPr lang="cs-CZ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4"/>
              </a:rPr>
              <a:t>barina@ped.muni.cz</a:t>
            </a:r>
            <a:endParaRPr lang="cs-CZ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72000" indent="0" algn="l">
              <a:spcAft>
                <a:spcPts val="0"/>
              </a:spcAft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Návrh termínu kurzu: v lednu 2024 pátek a sobota po 8 hodinách a v březnu 2024 pátek odpoledne 4 hodiny</a:t>
            </a:r>
          </a:p>
        </p:txBody>
      </p:sp>
    </p:spTree>
    <p:extLst>
      <p:ext uri="{BB962C8B-B14F-4D97-AF65-F5344CB8AC3E}">
        <p14:creationId xmlns:p14="http://schemas.microsoft.com/office/powerpoint/2010/main" val="53546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040145-DBC0-3571-DB9F-99D1AD28F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BA81BC-F40B-A28B-18E0-8E0B997C8E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80056C-2640-4A9E-8EF4-99AB39CA3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ve skupinách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B20451-D414-F54E-73E0-76B82D3C9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</a:t>
            </a:r>
            <a:r>
              <a:rPr lang="cs-CZ" dirty="0" err="1"/>
              <a:t>flipcharty</a:t>
            </a:r>
            <a:r>
              <a:rPr lang="cs-CZ" dirty="0"/>
              <a:t> prosím o zaznamenání vašich očekávání či obav, které reforma může přinést – 10 minut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B3F221-949E-0213-28F2-C7E49C9FC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C7CD8D-B6A3-FBD6-6C3A-803DDA303A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E532B7-C48C-F9D8-7D79-FCF4403A2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35" y="2532896"/>
            <a:ext cx="11361600" cy="1171580"/>
          </a:xfrm>
        </p:spPr>
        <p:txBody>
          <a:bodyPr/>
          <a:lstStyle/>
          <a:p>
            <a:r>
              <a:rPr lang="cs-CZ" dirty="0"/>
              <a:t>Děkuji za spolupráci.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D466213-F9C4-D224-39C2-041981767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Za celý tým praxí</a:t>
            </a:r>
          </a:p>
          <a:p>
            <a:r>
              <a:rPr lang="cs-CZ" dirty="0"/>
              <a:t>Petra Vystrčilová</a:t>
            </a:r>
          </a:p>
        </p:txBody>
      </p:sp>
    </p:spTree>
    <p:extLst>
      <p:ext uri="{BB962C8B-B14F-4D97-AF65-F5344CB8AC3E}">
        <p14:creationId xmlns:p14="http://schemas.microsoft.com/office/powerpoint/2010/main" val="1291072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17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D14059-41AD-6C68-1174-DAC23D7300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95C6AD-AA35-3517-3115-68B1FE8966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02D60B-2671-1FDF-1B94-F652AC6C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setkání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F571A2-8D32-B5FB-1582-1BABC49B8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1) Hodnocení podzimních praxí</a:t>
            </a:r>
          </a:p>
          <a:p>
            <a:pPr marL="72000" indent="0">
              <a:buNone/>
            </a:pPr>
            <a:r>
              <a:rPr lang="cs-CZ" dirty="0"/>
              <a:t>2) Příprava jarních praxí </a:t>
            </a:r>
          </a:p>
          <a:p>
            <a:pPr marL="72000" indent="0">
              <a:buNone/>
            </a:pPr>
            <a:r>
              <a:rPr lang="cs-CZ" dirty="0"/>
              <a:t>3) Reforma praxí</a:t>
            </a:r>
          </a:p>
          <a:p>
            <a:pPr marL="72000" indent="0">
              <a:buNone/>
            </a:pPr>
            <a:r>
              <a:rPr lang="cs-CZ" dirty="0"/>
              <a:t>4) Workshop z dramatické výchovy</a:t>
            </a:r>
          </a:p>
        </p:txBody>
      </p:sp>
    </p:spTree>
    <p:extLst>
      <p:ext uri="{BB962C8B-B14F-4D97-AF65-F5344CB8AC3E}">
        <p14:creationId xmlns:p14="http://schemas.microsoft.com/office/powerpoint/2010/main" val="18102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B63521-424C-0C45-54A7-56B9ABAC3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79894C-C9F0-445B-113F-0CEE658E0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5A1C4-9667-6ADF-16E1-938DDD2C4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souvislých praxí z pohledu studenta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B6DD46-6043-AAFE-3F7C-5DF182F36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898831"/>
            <a:ext cx="10753200" cy="4139998"/>
          </a:xfrm>
        </p:spPr>
        <p:txBody>
          <a:bodyPr/>
          <a:lstStyle/>
          <a:p>
            <a:r>
              <a:rPr lang="cs-CZ" sz="1800" dirty="0"/>
              <a:t>Všeobecná spokojenost, povětšinou radost ze vstřícnosti, respektujícího přístupu k žákům, moderních výukových přístupů.</a:t>
            </a:r>
          </a:p>
          <a:p>
            <a:r>
              <a:rPr lang="cs-CZ" sz="1800" dirty="0"/>
              <a:t>Vděčnost za vstřícnost i ze strany vedení školy, možnost nahlédnout do dokumentace a setkání s dalšími aktéry (školním psychologem, metodikem prevence…).</a:t>
            </a:r>
          </a:p>
          <a:p>
            <a:r>
              <a:rPr lang="cs-CZ" sz="1800" dirty="0"/>
              <a:t>Vděčnost za možnost vyzkoušet si různé metody a kromě opakování i vyvozování nového učiva.</a:t>
            </a:r>
          </a:p>
          <a:p>
            <a:r>
              <a:rPr lang="cs-CZ" sz="1800" dirty="0"/>
              <a:t>Konstruktivní kritika, mentorská podpora.</a:t>
            </a:r>
          </a:p>
          <a:p>
            <a:pPr marL="0" indent="0">
              <a:buNone/>
            </a:pPr>
            <a:r>
              <a:rPr lang="cs-CZ" sz="1800" dirty="0"/>
              <a:t>					x</a:t>
            </a:r>
          </a:p>
          <a:p>
            <a:r>
              <a:rPr lang="cs-CZ" sz="1800" dirty="0"/>
              <a:t>Někdy chybějící podrobnější reflexe výuky studentů.</a:t>
            </a:r>
          </a:p>
          <a:p>
            <a:r>
              <a:rPr lang="cs-CZ" sz="1800" dirty="0"/>
              <a:t>Pocit, že učitelé budou muset výuku potom „doučovat“.</a:t>
            </a:r>
          </a:p>
          <a:p>
            <a:r>
              <a:rPr lang="cs-CZ" sz="1800" dirty="0"/>
              <a:t>Občas zasahování učitele do výuky studentů.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3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867E16-169B-8C4A-A4AF-7A7BA01033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ED6F56-6677-21C7-1F22-E0564D6A5D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AB9B05-672D-CDD6-2060-39B05C6B9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Co říkali studenti o spolupráci s metodikem praxe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8781C5-EC9D-FF1E-9412-D011AD33D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52108"/>
            <a:ext cx="10753200" cy="4139998"/>
          </a:xfrm>
        </p:spPr>
        <p:txBody>
          <a:bodyPr/>
          <a:lstStyle/>
          <a:p>
            <a:r>
              <a:rPr lang="cs-CZ" sz="1600" dirty="0"/>
              <a:t>Povzbuzení a podpora, vyzdvižení pozitiv</a:t>
            </a:r>
          </a:p>
          <a:p>
            <a:r>
              <a:rPr lang="cs-CZ" sz="1600" dirty="0"/>
              <a:t>Příjemná atmosféra</a:t>
            </a:r>
          </a:p>
          <a:p>
            <a:r>
              <a:rPr lang="cs-CZ" sz="1600" dirty="0"/>
              <a:t>Báli se, ale pak říkali, že neměli proč</a:t>
            </a:r>
          </a:p>
          <a:p>
            <a:r>
              <a:rPr lang="cs-CZ" sz="1600" dirty="0"/>
              <a:t>Propojení s teorií, nadhled</a:t>
            </a:r>
          </a:p>
          <a:p>
            <a:r>
              <a:rPr lang="cs-CZ" sz="1600" dirty="0"/>
              <a:t>Vstřícnost v domluvě</a:t>
            </a:r>
          </a:p>
          <a:p>
            <a:pPr marL="0" indent="0">
              <a:buNone/>
            </a:pPr>
            <a:r>
              <a:rPr lang="cs-CZ" sz="1600" dirty="0"/>
              <a:t>					X</a:t>
            </a:r>
          </a:p>
          <a:p>
            <a:r>
              <a:rPr lang="cs-CZ" sz="1600" dirty="0"/>
              <a:t>Jen vyčítá chyby, nic nepochválí </a:t>
            </a:r>
          </a:p>
          <a:p>
            <a:r>
              <a:rPr lang="cs-CZ" sz="1600" dirty="0"/>
              <a:t>Orientace jen na své předměty</a:t>
            </a:r>
          </a:p>
          <a:p>
            <a:r>
              <a:rPr lang="cs-CZ" sz="1600" dirty="0"/>
              <a:t>Krátká zpětná vazba</a:t>
            </a:r>
          </a:p>
          <a:p>
            <a:r>
              <a:rPr lang="cs-CZ" sz="1600" dirty="0"/>
              <a:t>Zásahy (korekce) během výuky</a:t>
            </a:r>
          </a:p>
          <a:p>
            <a:r>
              <a:rPr lang="cs-CZ" sz="1600" dirty="0"/>
              <a:t>Hodnocení v podobě vlastních nápadů (já bych to udělala takhle…)</a:t>
            </a:r>
          </a:p>
          <a:p>
            <a:r>
              <a:rPr lang="cs-CZ" sz="1600" dirty="0"/>
              <a:t>Obtížná domluva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84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FA2C053-9BEA-77BE-39AE-F99125715E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E02045-66EA-9306-C11E-58F91CF6C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452FF6-A8DA-8F3E-9149-5B92A3371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993" y="456529"/>
            <a:ext cx="10753200" cy="451576"/>
          </a:xfrm>
        </p:spPr>
        <p:txBody>
          <a:bodyPr/>
          <a:lstStyle/>
          <a:p>
            <a:r>
              <a:rPr lang="cs-CZ" dirty="0"/>
              <a:t>Hodnocení souvislých praxí z pohledu provázejících učitelů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B57A6E-7447-6B50-61A1-C22F2C21F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21701"/>
            <a:ext cx="10753200" cy="4139998"/>
          </a:xfrm>
        </p:spPr>
        <p:txBody>
          <a:bodyPr/>
          <a:lstStyle/>
          <a:p>
            <a:pPr marL="72000" indent="0">
              <a:buNone/>
            </a:pPr>
            <a:endParaRPr lang="cs-CZ" sz="1000" b="0" i="0" dirty="0">
              <a:solidFill>
                <a:srgbClr val="242424"/>
              </a:solidFill>
              <a:effectLst/>
              <a:latin typeface="Segoe UI Web (East European)"/>
            </a:endParaRPr>
          </a:p>
          <a:p>
            <a:r>
              <a:rPr lang="cs-CZ" sz="2000" b="0" i="0" dirty="0">
                <a:solidFill>
                  <a:srgbClr val="242424"/>
                </a:solidFill>
                <a:effectLst/>
              </a:rPr>
              <a:t>Pozitivní ohlasy k tvůrčímu přístupu studentů k výuce, přijímání zpětné vazby a snaha o korekci případných chyb</a:t>
            </a:r>
          </a:p>
          <a:p>
            <a:r>
              <a:rPr lang="cs-CZ" sz="1200" b="0" i="0" dirty="0">
                <a:solidFill>
                  <a:srgbClr val="242424"/>
                </a:solidFill>
                <a:effectLst/>
              </a:rPr>
              <a:t>Studentky byly od začátku praxe výborně obeznámeny s požadavky, vše si plnily včas. V rámci praxe samostatně tvořily pracovní listy v prvouce, bylo znát, že se tomu opravdu věnujete a děvčata si věří. Stejně tak bych ráda vyzdvihla přípravu v oblasti didaktiky HV.</a:t>
            </a:r>
          </a:p>
          <a:p>
            <a:endParaRPr lang="cs-CZ" sz="1200" b="0" i="0" dirty="0">
              <a:solidFill>
                <a:srgbClr val="242424"/>
              </a:solidFill>
              <a:effectLst/>
            </a:endParaRPr>
          </a:p>
          <a:p>
            <a:pPr algn="l" fontAlgn="base"/>
            <a:r>
              <a:rPr lang="cs-CZ" sz="1200" b="0" i="0" dirty="0">
                <a:solidFill>
                  <a:srgbClr val="242424"/>
                </a:solidFill>
                <a:effectLst/>
              </a:rPr>
              <a:t>Studentky byly vnímavé a měly snahu se učit, zdokonalovat a posouvat své odborné znalosti a dovednosti. Praxe probíhaly bezproblémově, své výstupy studentky zodpovědně předem konzultovaly a naslouchaly při rozborech a vše přijímaly s pokorou. Připomínky a nové poznatky hned dokázaly aplikovat do dalších výstupů. K vyučování a k dětem přistupovaly profesionálně a zodpovědně. Měly zájem o svou budoucí profesi. Přítomnost obou studentek bylo pro naši třídu i pro mě přínosem.</a:t>
            </a:r>
          </a:p>
          <a:p>
            <a:pPr algn="l" fontAlgn="base"/>
            <a:endParaRPr lang="cs-CZ" sz="1200" b="0" i="0" dirty="0">
              <a:solidFill>
                <a:srgbClr val="242424"/>
              </a:solidFill>
              <a:effectLst/>
            </a:endParaRPr>
          </a:p>
          <a:p>
            <a:pPr algn="l" fontAlgn="base"/>
            <a:r>
              <a:rPr lang="cs-CZ" sz="1200" b="0" i="0" dirty="0">
                <a:solidFill>
                  <a:srgbClr val="242424"/>
                </a:solidFill>
                <a:effectLst/>
              </a:rPr>
              <a:t>Živě se zajímaly o matematiku dle prof. Hejného, o </a:t>
            </a:r>
            <a:r>
              <a:rPr lang="cs-CZ" sz="1200" b="0" i="0" dirty="0" err="1">
                <a:solidFill>
                  <a:srgbClr val="242424"/>
                </a:solidFill>
                <a:effectLst/>
              </a:rPr>
              <a:t>daltonskou</a:t>
            </a:r>
            <a:r>
              <a:rPr lang="cs-CZ" sz="1200" b="0" i="0" dirty="0">
                <a:solidFill>
                  <a:srgbClr val="242424"/>
                </a:solidFill>
                <a:effectLst/>
              </a:rPr>
              <a:t> práci, o týdenní plány a práci s nimi, o cíle dětí, o sebehodnocení o trio schůzky, práci ve skupinách, celoroční motivační hru....</a:t>
            </a:r>
            <a:endParaRPr lang="cs-CZ" sz="1000" dirty="0"/>
          </a:p>
          <a:p>
            <a:r>
              <a:rPr lang="cs-CZ" sz="2000" dirty="0"/>
              <a:t>Plány provázejících učitelů pro příště:</a:t>
            </a:r>
          </a:p>
          <a:p>
            <a:r>
              <a:rPr lang="cs-CZ" sz="1200" dirty="0">
                <a:solidFill>
                  <a:srgbClr val="242424"/>
                </a:solidFill>
              </a:rPr>
              <a:t>Př</a:t>
            </a:r>
            <a:r>
              <a:rPr lang="cs-CZ" sz="1200" b="0" i="0" dirty="0">
                <a:solidFill>
                  <a:srgbClr val="242424"/>
                </a:solidFill>
                <a:effectLst/>
              </a:rPr>
              <a:t>íště bych se studujícími ráda našla ještě více času na takové ty věci okolo, jako je ukázka různých třídních dokumentů, povídání o přípravném týdnu, pověděla bych jim o spolupráci TU a </a:t>
            </a:r>
            <a:r>
              <a:rPr lang="cs-CZ" sz="1200" b="0" i="0" dirty="0" err="1">
                <a:solidFill>
                  <a:srgbClr val="242424"/>
                </a:solidFill>
                <a:effectLst/>
              </a:rPr>
              <a:t>spec.ped</a:t>
            </a:r>
            <a:r>
              <a:rPr lang="cs-CZ" sz="1200" b="0" i="0" dirty="0">
                <a:solidFill>
                  <a:srgbClr val="242424"/>
                </a:solidFill>
                <a:effectLst/>
              </a:rPr>
              <a:t>., atd...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05440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F96614-2B5F-4B5A-159A-0A0C69EA9D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D86E28-5913-474B-E9F8-E5F9121259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0807B2-2973-E0D8-FCA0-B196F450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Asistentská praxe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892FC7-1D87-3720-B575-47E4AFF2A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Domluva praxe již zítra 17. února od 8:00 do 10:00</a:t>
            </a:r>
          </a:p>
          <a:p>
            <a:r>
              <a:rPr lang="cs-CZ" dirty="0"/>
              <a:t>Probíhá od začátku semestru, každý týden dvě hodiny.</a:t>
            </a:r>
          </a:p>
          <a:p>
            <a:r>
              <a:rPr lang="cs-CZ" sz="2800" dirty="0"/>
              <a:t>Úkoly </a:t>
            </a:r>
            <a:r>
              <a:rPr lang="cs-CZ" sz="2800"/>
              <a:t>(viz sylabus</a:t>
            </a:r>
            <a:r>
              <a:rPr lang="cs-CZ" sz="2800" dirty="0"/>
              <a:t>): </a:t>
            </a:r>
            <a:r>
              <a:rPr lang="cs-CZ" sz="1200" dirty="0">
                <a:hlinkClick r:id="rId2"/>
              </a:rPr>
              <a:t>https://www.ped.muni.cz/primped/pro-studenty/ucitelstvi-pro-prvni-stupen-zs</a:t>
            </a:r>
            <a:endParaRPr lang="cs-CZ" sz="1200" dirty="0"/>
          </a:p>
          <a:p>
            <a:pPr>
              <a:buAutoNum type="arabicPeriod"/>
            </a:pPr>
            <a:r>
              <a:rPr lang="cs-CZ" sz="1400" dirty="0"/>
              <a:t>Pokračujte v záznamu svých otázek a problémů, s nimiž se setkáváte v průběhu pedagogických praxí. Otázky doplňujte o své </a:t>
            </a:r>
            <a:r>
              <a:rPr lang="cs-CZ" sz="1400" b="1" dirty="0"/>
              <a:t>vlastní poznámky, postřehy</a:t>
            </a:r>
            <a:r>
              <a:rPr lang="cs-CZ" sz="1400" dirty="0"/>
              <a:t>, sebereflexi, zkušenosti, informace.</a:t>
            </a:r>
          </a:p>
          <a:p>
            <a:pPr>
              <a:buAutoNum type="arabicPeriod"/>
            </a:pPr>
            <a:r>
              <a:rPr lang="cs-CZ" sz="1400" dirty="0"/>
              <a:t>Během první poloviny semestru ve dvojici </a:t>
            </a:r>
            <a:r>
              <a:rPr lang="cs-CZ" sz="1400" b="1" dirty="0"/>
              <a:t>zpracujte hospitační záznam</a:t>
            </a:r>
            <a:r>
              <a:rPr lang="cs-CZ" sz="1400" dirty="0"/>
              <a:t>, který bude rekonstrukcí přípravy vašeho provázejícího učitele na konkrétní vyučovací hodinu (oporu pro tento záznam tvoří struktura studijní přípravy na vyučovací hodinu umístěná v materiálech k praxi ve 4. semestru na webu KPP).</a:t>
            </a:r>
          </a:p>
          <a:p>
            <a:pPr>
              <a:buAutoNum type="arabicPeriod"/>
            </a:pPr>
            <a:r>
              <a:rPr lang="cs-CZ" sz="1400" dirty="0"/>
              <a:t>Ve druhé polovině semestru proveďte rovněž ve dvojici </a:t>
            </a:r>
            <a:r>
              <a:rPr lang="cs-CZ" sz="1400" b="1" dirty="0"/>
              <a:t>vlastní vyučovací pokus</a:t>
            </a:r>
            <a:r>
              <a:rPr lang="cs-CZ" sz="1400" dirty="0"/>
              <a:t>, na který si uděláte přípravu (dle studijní struktury), ve své třídě ji realizujete a poté napíšete (sebe)reflexi. Konkrétní předmět si vyberte po dohodě s provázejícím učitelem.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06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CFEC9D-E5EA-5605-84CD-4006A8551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3A340D-D704-9446-216A-A6D038210B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E935A7-DCB2-DF8B-F209-D38A63C2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Souvislá praxe v jarním semestru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60026A-E7B2-9A43-2E34-F099717EF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5174"/>
            <a:ext cx="10753200" cy="4139998"/>
          </a:xfrm>
        </p:spPr>
        <p:txBody>
          <a:bodyPr/>
          <a:lstStyle/>
          <a:p>
            <a:r>
              <a:rPr lang="cs-CZ" sz="2000" dirty="0"/>
              <a:t>Termín: 20.3. – 6.4.2023, na konkrétní podobě praxe se s vámi studenti budou domlouvat již na začátku března</a:t>
            </a:r>
          </a:p>
          <a:p>
            <a:r>
              <a:rPr lang="cs-CZ" sz="2000" dirty="0"/>
              <a:t>Úkoly na praxi: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Vyučovat </a:t>
            </a:r>
            <a:r>
              <a:rPr lang="cs-CZ" sz="1600" b="1" dirty="0"/>
              <a:t>10 výstupů včetně projektu</a:t>
            </a:r>
            <a:r>
              <a:rPr lang="cs-CZ" sz="1600" dirty="0"/>
              <a:t>, návaznost na stanovené profesní cíle z podzimní praxe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/>
              <a:t>Věnujte jim prosím pozornost a zaměřte se na jejich plnění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Seznámit se s 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očekávanými výstupy ročníku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v němž praktikují, v oblasti výchovné i vzdělávací (viz školní vzdělávací program).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Seznámit se s </a:t>
            </a:r>
            <a:r>
              <a:rPr lang="cs-CZ" sz="1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dokumentací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kterou vede učitel o žácích – diagnostika žáků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Ve škole musí strávit celou předepsanou dobu (tři týdny) a měli by být ve škole po celou pracovní dobu provázejícího učitele včetně pracovních porad (pedagogické a klasifikační porady, třídní schůzky), případně spolupracovat při dozorech a školních akcích.</a:t>
            </a:r>
          </a:p>
        </p:txBody>
      </p:sp>
    </p:spTree>
    <p:extLst>
      <p:ext uri="{BB962C8B-B14F-4D97-AF65-F5344CB8AC3E}">
        <p14:creationId xmlns:p14="http://schemas.microsoft.com/office/powerpoint/2010/main" val="2852672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FF0440-DD1B-87F5-DC4F-EFB27A50A1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FA0DEA-0EEA-E5D1-8AE7-8912049632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F6461E-0EB8-0F26-E3BF-44A079EB8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r>
              <a:rPr lang="cs-CZ" b="1" dirty="0"/>
              <a:t>Další podněty ke zkvalitnění praxí?</a:t>
            </a:r>
          </a:p>
        </p:txBody>
      </p:sp>
    </p:spTree>
    <p:extLst>
      <p:ext uri="{BB962C8B-B14F-4D97-AF65-F5344CB8AC3E}">
        <p14:creationId xmlns:p14="http://schemas.microsoft.com/office/powerpoint/2010/main" val="352139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D90D98-FFCC-1356-74A7-7C2EBFBC1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6A1AFF-1B69-90F8-101C-5AAD63C075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09CF8F-9884-774C-6412-56F083DC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Reforma praxí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8511DA-A7AF-C6B8-E07A-EBFAE0C4F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9527"/>
            <a:ext cx="10753200" cy="4139998"/>
          </a:xfrm>
        </p:spPr>
        <p:txBody>
          <a:bodyPr/>
          <a:lstStyle/>
          <a:p>
            <a:pPr marL="457200">
              <a:spcAft>
                <a:spcPts val="0"/>
              </a:spcAft>
            </a:pPr>
            <a:r>
              <a:rPr lang="cs-CZ" sz="14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Připravovaná změna MŠMT ukotví spolupráci fakultních škol, pozici provázejícího učitele a stanoví pravidla pro učitelské praxe. Od září 2023 bude probíhat ověřování nově zaváděného systému spolupráce provázejících</a:t>
            </a:r>
            <a:r>
              <a:rPr lang="cs-CZ" sz="1400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učitelů na fakultní škole.</a:t>
            </a:r>
            <a:r>
              <a:rPr lang="cs-CZ" sz="1400" dirty="0">
                <a:solidFill>
                  <a:srgbClr val="24242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MŠMT chce zachovat stávající flexibilní systém a vedle něj zavést možnost vstoupit do nového systému.</a:t>
            </a:r>
            <a:endParaRPr lang="cs-CZ" sz="1400" b="0" i="0" dirty="0">
              <a:solidFill>
                <a:srgbClr val="201F1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l">
              <a:spcAft>
                <a:spcPts val="0"/>
              </a:spcAft>
            </a:pPr>
            <a:r>
              <a:rPr lang="cs-CZ" sz="1400" b="0" i="0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Pilotážní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ověřování: leden 2023 - prosinec 2025.</a:t>
            </a:r>
          </a:p>
          <a:p>
            <a:pPr marL="277200" indent="0" algn="l">
              <a:spcAft>
                <a:spcPts val="0"/>
              </a:spcAft>
              <a:buNone/>
            </a:pPr>
            <a:endParaRPr lang="cs-CZ" sz="1400" b="0" i="0" dirty="0">
              <a:solidFill>
                <a:srgbClr val="24242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l">
              <a:spcAft>
                <a:spcPts val="0"/>
              </a:spcAft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Provázejí učitel/</a:t>
            </a:r>
            <a:r>
              <a:rPr lang="cs-CZ" sz="1400" b="0" i="0" dirty="0" err="1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bude mít podporu pro svou činnost:</a:t>
            </a:r>
          </a:p>
          <a:p>
            <a:pPr marL="277200" indent="0" algn="l">
              <a:spcAft>
                <a:spcPts val="0"/>
              </a:spcAft>
              <a:buNone/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a. ukotvení specializované pozice provázejícího učitele v zákoně o pedagogických pracovnících a školském zákoně;</a:t>
            </a:r>
          </a:p>
          <a:p>
            <a:pPr marL="277200" indent="0" algn="l">
              <a:spcAft>
                <a:spcPts val="0"/>
              </a:spcAft>
              <a:buNone/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b. nastavení podmínek a pravidel pro výkon specializované činnosti provázejícího učitele;</a:t>
            </a:r>
          </a:p>
          <a:p>
            <a:pPr marL="277200" indent="0" algn="l">
              <a:spcAft>
                <a:spcPts val="0"/>
              </a:spcAft>
              <a:buNone/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c. odpovídající odměna za vykonanou práci (24.000 Kč/ročně, placeno z regionálního školství);</a:t>
            </a:r>
          </a:p>
          <a:p>
            <a:pPr marL="277200" indent="0" algn="l">
              <a:spcAft>
                <a:spcPts val="0"/>
              </a:spcAft>
              <a:buNone/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d. povinné vstupní vzdělávání a průběžné vzdělávání na fakultě připravující učitele.</a:t>
            </a:r>
          </a:p>
          <a:p>
            <a:pPr marL="277200" indent="0" algn="l">
              <a:spcAft>
                <a:spcPts val="0"/>
              </a:spcAft>
              <a:buNone/>
            </a:pPr>
            <a:endParaRPr lang="cs-CZ" sz="1400" b="0" i="0" dirty="0">
              <a:solidFill>
                <a:srgbClr val="242424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algn="l">
              <a:spcAft>
                <a:spcPts val="0"/>
              </a:spcAft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Pokud se škola nebude chtít zapojit do pokusného ověřování, povede administrativu praxí jako doposud.</a:t>
            </a:r>
          </a:p>
          <a:p>
            <a:pPr marL="457200" algn="l">
              <a:spcAft>
                <a:spcPts val="0"/>
              </a:spcAft>
            </a:pPr>
            <a:r>
              <a:rPr lang="cs-CZ" sz="14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Škola může do pokusného ověřování vybrat pouze některé učitelé, ostatní učitelé mohou spolupracovat na praxích jako doposud.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22230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setkání metodiků 19.5.2022</Template>
  <TotalTime>524</TotalTime>
  <Words>1639</Words>
  <Application>Microsoft Office PowerPoint</Application>
  <PresentationFormat>Širokoúhlá obrazovka</PresentationFormat>
  <Paragraphs>156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7" baseType="lpstr">
      <vt:lpstr>Arial</vt:lpstr>
      <vt:lpstr>Calibri</vt:lpstr>
      <vt:lpstr>Lobster</vt:lpstr>
      <vt:lpstr>Pacifico</vt:lpstr>
      <vt:lpstr>Segoe UI Web (East European)</vt:lpstr>
      <vt:lpstr>Tahoma</vt:lpstr>
      <vt:lpstr>Wingdings</vt:lpstr>
      <vt:lpstr>Prezentace_MU_CZ</vt:lpstr>
      <vt:lpstr>Setkání fakultních provázejících učitelů a metodiků praxe  16.02.2023</vt:lpstr>
      <vt:lpstr>Program setkání</vt:lpstr>
      <vt:lpstr>Hodnocení souvislých praxí z pohledu studenta</vt:lpstr>
      <vt:lpstr>Co říkali studenti o spolupráci s metodikem praxe</vt:lpstr>
      <vt:lpstr>Hodnocení souvislých praxí z pohledu provázejících učitelů</vt:lpstr>
      <vt:lpstr>Asistentská praxe</vt:lpstr>
      <vt:lpstr>Souvislá praxe v jarním semestru</vt:lpstr>
      <vt:lpstr>Prezentace aplikace PowerPoint</vt:lpstr>
      <vt:lpstr>Reforma praxí</vt:lpstr>
      <vt:lpstr>Kritéria kvalitní praxe</vt:lpstr>
      <vt:lpstr>Spolupráce v rámci pokusného ověřování I.</vt:lpstr>
      <vt:lpstr>Harmonogram pokusného ověřování</vt:lpstr>
      <vt:lpstr>Spolupráce v rámci pokusného ověřování II.</vt:lpstr>
      <vt:lpstr>Spolupráce v rámci pokusného ověřování III.</vt:lpstr>
      <vt:lpstr>Spolupráce v rámci pokusného ověřování IV.</vt:lpstr>
      <vt:lpstr>Reforma praxí</vt:lpstr>
      <vt:lpstr>Práce ve skupinách</vt:lpstr>
      <vt:lpstr>Děkuji za spolupráci.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metodiků 19.5.2022</dc:title>
  <dc:creator>Petra Vystrčilová</dc:creator>
  <cp:lastModifiedBy>Petra Vystrčilová</cp:lastModifiedBy>
  <cp:revision>23</cp:revision>
  <cp:lastPrinted>1601-01-01T00:00:00Z</cp:lastPrinted>
  <dcterms:created xsi:type="dcterms:W3CDTF">2022-05-19T12:00:34Z</dcterms:created>
  <dcterms:modified xsi:type="dcterms:W3CDTF">2023-02-17T10:53:09Z</dcterms:modified>
</cp:coreProperties>
</file>