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9" r:id="rId4"/>
    <p:sldId id="270" r:id="rId5"/>
    <p:sldId id="271" r:id="rId6"/>
    <p:sldId id="258" r:id="rId7"/>
    <p:sldId id="272" r:id="rId8"/>
    <p:sldId id="273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54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414C08-A6C5-C9F1-7FB6-1BA5B2F634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DB96B8-0C3E-A213-F8AA-23FF42B149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39A9B7-5047-E8A0-B61C-F59D34F4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44822"/>
            <a:ext cx="11361600" cy="1171580"/>
          </a:xfrm>
        </p:spPr>
        <p:txBody>
          <a:bodyPr/>
          <a:lstStyle/>
          <a:p>
            <a:r>
              <a:rPr lang="cs-CZ" dirty="0"/>
              <a:t>Setkání fakultních provázejících učitelů a metodiků praxe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20.10.2022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8CB25-C70E-E23E-9F58-DA0744C59D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08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B3F221-949E-0213-28F2-C7E49C9FC8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C7CD8D-B6A3-FBD6-6C3A-803DDA303A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1E532B7-C48C-F9D8-7D79-FCF4403A2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35" y="2532896"/>
            <a:ext cx="11361600" cy="1171580"/>
          </a:xfrm>
        </p:spPr>
        <p:txBody>
          <a:bodyPr/>
          <a:lstStyle/>
          <a:p>
            <a:r>
              <a:rPr lang="cs-CZ" dirty="0"/>
              <a:t>Děkuji za spolupráci a přeji krásné podzimní prázdniny.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D466213-F9C4-D224-39C2-041981767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Za celý tým praxí</a:t>
            </a:r>
          </a:p>
          <a:p>
            <a:r>
              <a:rPr lang="cs-CZ" dirty="0"/>
              <a:t>Petra Vystrčilová</a:t>
            </a:r>
          </a:p>
        </p:txBody>
      </p:sp>
    </p:spTree>
    <p:extLst>
      <p:ext uri="{BB962C8B-B14F-4D97-AF65-F5344CB8AC3E}">
        <p14:creationId xmlns:p14="http://schemas.microsoft.com/office/powerpoint/2010/main" val="129107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D14059-41AD-6C68-1174-DAC23D7300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95C6AD-AA35-3517-3115-68B1FE8966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02D60B-2671-1FDF-1B94-F652AC6C2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setkání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F571A2-8D32-B5FB-1582-1BABC49B8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1) Obecné informace</a:t>
            </a:r>
          </a:p>
          <a:p>
            <a:pPr marL="72000" indent="0">
              <a:buNone/>
            </a:pPr>
            <a:r>
              <a:rPr lang="cs-CZ" dirty="0"/>
              <a:t>2) Souvislá praxe</a:t>
            </a:r>
          </a:p>
          <a:p>
            <a:pPr marL="72000" indent="0">
              <a:buNone/>
            </a:pPr>
            <a:r>
              <a:rPr lang="cs-CZ" dirty="0"/>
              <a:t>3) Diskuse a sdílení zkušeností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25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6B63521-424C-0C45-54A7-56B9ABAC33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79894C-C9F0-445B-113F-0CEE658E0F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5A1C4-9667-6ADF-16E1-938DDD2C4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Pár slov k praxím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B6DD46-6043-AAFE-3F7C-5DF182F36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Vítám (</a:t>
            </a:r>
            <a:r>
              <a:rPr lang="cs-CZ" dirty="0" err="1"/>
              <a:t>staro</a:t>
            </a:r>
            <a:r>
              <a:rPr lang="cs-CZ" dirty="0"/>
              <a:t>)nové paní učitelky ze ZŠ Gajdošova, ZŠ Vedlejší, ZŠ Hudcova a ZŠ Husova/Rašínova, ZŠ Horácké nám.</a:t>
            </a:r>
          </a:p>
          <a:p>
            <a:endParaRPr lang="cs-CZ" dirty="0"/>
          </a:p>
          <a:p>
            <a:r>
              <a:rPr lang="cs-CZ" dirty="0"/>
              <a:t>Medailonky: </a:t>
            </a:r>
            <a:r>
              <a:rPr lang="cs-CZ" sz="1200" dirty="0"/>
              <a:t>https://www.ped.muni.cz/primped/pro-studenty/ucitelstvi-pro-prvni-stupen-zs/seznam-fakultnich-provazejicich-ucitelu</a:t>
            </a:r>
          </a:p>
          <a:p>
            <a:endParaRPr lang="cs-CZ" dirty="0"/>
          </a:p>
          <a:p>
            <a:r>
              <a:rPr lang="cs-CZ" dirty="0"/>
              <a:t>Nové provázející učitelky/učitelé? </a:t>
            </a:r>
          </a:p>
          <a:p>
            <a:pPr lvl="1"/>
            <a:r>
              <a:rPr lang="cs-CZ" dirty="0"/>
              <a:t>Ochota vést studenty, praxe min. 5 let, výuka jazyků, „moderní“ vyučovací přístup, „souznění“ s naším pojetím výuky na fakultě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3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FA2C053-9BEA-77BE-39AE-F99125715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E02045-66EA-9306-C11E-58F91CF6C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452FF6-A8DA-8F3E-9149-5B92A337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Dotazy, se kterými se na mě obracíte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B57A6E-7447-6B50-61A1-C22F2C21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Souběh několika praxí</a:t>
            </a:r>
          </a:p>
          <a:p>
            <a:pPr lvl="1"/>
            <a:r>
              <a:rPr lang="cs-CZ" dirty="0"/>
              <a:t>Především praxe ve 3. ročníku, která je navázána mj. na didaktiku elementárního čtení/psaní a pedagogickou diagnostiku.</a:t>
            </a:r>
          </a:p>
          <a:p>
            <a:pPr lvl="1"/>
            <a:r>
              <a:rPr lang="cs-CZ" dirty="0"/>
              <a:t>V podzimním semestru probíhá v pátek od 8 do 10 hodin, studenti poté spěchají na bruslení, proto nejčastěji oslovují školy v nejbližším okolí fakulty. Což vede k přesycenosti studenty… Řešíme apelem na studenty, aby si pro tuto praxi nevybírali fakultní školy.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však na vás (či na garantech praxí), zda studenty i mimo „stěžejní“ praxe přijmete („stěžejními“ myslím asistentskou a souvislou).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40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96614-2B5F-4B5A-159A-0A0C69EA9D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86E28-5913-474B-E9F8-E5F9121259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0807B2-2973-E0D8-FCA0-B196F450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Asistentská praxe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892FC7-1D87-3720-B575-47E4AFF2A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Probíhá od začátku semestru, každý týden dvě hodiny.</a:t>
            </a:r>
          </a:p>
          <a:p>
            <a:r>
              <a:rPr lang="cs-CZ" dirty="0"/>
              <a:t>Od studentů nemám informace, že by se něco nedařilo (např. organizačně).</a:t>
            </a:r>
          </a:p>
          <a:p>
            <a:r>
              <a:rPr lang="cs-CZ" dirty="0"/>
              <a:t>Studentům zadáváme průběžné drobné úkoly k pozorování či rozhovorům s vámi </a:t>
            </a:r>
            <a:r>
              <a:rPr lang="cs-CZ" sz="1200" dirty="0"/>
              <a:t>(nyní to jsou úkoly ke školnímu vzdělávacímu programu).</a:t>
            </a:r>
          </a:p>
          <a:p>
            <a:r>
              <a:rPr lang="cs-CZ" dirty="0"/>
              <a:t>Osvědčila se první společná návštěva studentů </a:t>
            </a:r>
            <a:r>
              <a:rPr lang="cs-CZ" sz="1200" dirty="0"/>
              <a:t>(byla nasazená na pátek 16. září)</a:t>
            </a:r>
            <a:r>
              <a:rPr lang="cs-CZ" dirty="0"/>
              <a:t>?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06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CFEC9D-E5EA-5605-84CD-4006A85519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3A340D-D704-9446-216A-A6D038210B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E935A7-DCB2-DF8B-F209-D38A63C2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Souvislá praxe v podzimním semestru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360026A-E7B2-9A43-2E34-F099717EF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Ne, opravdu nechystám revoluci. Praxe opravdu nezačínají v sobotu 29.10., ale v pondělí 31.10.2022 </a:t>
            </a:r>
            <a:r>
              <a:rPr lang="cs-CZ" sz="2000" dirty="0">
                <a:sym typeface="Wingdings" panose="05000000000000000000" pitchFamily="2" charset="2"/>
              </a:rPr>
              <a:t> A končí 18. listopadu.</a:t>
            </a:r>
          </a:p>
          <a:p>
            <a:endParaRPr lang="cs-CZ" sz="2000" dirty="0"/>
          </a:p>
          <a:p>
            <a:r>
              <a:rPr lang="cs-CZ" sz="2000" dirty="0"/>
              <a:t>Děkuji všem za podporu studentů na praxi – naším cílem je rozvíjet jejich silné stránky a podpořit ty slabší.</a:t>
            </a:r>
          </a:p>
          <a:p>
            <a:endParaRPr lang="cs-CZ" sz="2000" dirty="0"/>
          </a:p>
          <a:p>
            <a:r>
              <a:rPr lang="cs-CZ" sz="2000" dirty="0"/>
              <a:t>V týmu metodiků máme nové kolegy z </a:t>
            </a:r>
            <a:r>
              <a:rPr lang="cs-CZ" sz="2000" dirty="0" err="1"/>
              <a:t>KČJaL</a:t>
            </a:r>
            <a:r>
              <a:rPr lang="cs-CZ" sz="2000" dirty="0"/>
              <a:t> Dr. Dagmar Sochorovou, z </a:t>
            </a:r>
            <a:r>
              <a:rPr lang="cs-CZ" sz="2000" dirty="0" err="1"/>
              <a:t>KGeo</a:t>
            </a:r>
            <a:r>
              <a:rPr lang="cs-CZ" sz="2000" dirty="0"/>
              <a:t> dr. Kateřinu </a:t>
            </a:r>
            <a:r>
              <a:rPr lang="cs-CZ" sz="2000" dirty="0" err="1"/>
              <a:t>Gorčíkovou</a:t>
            </a:r>
            <a:r>
              <a:rPr lang="cs-CZ" sz="2000" dirty="0"/>
              <a:t> a doktorandy z </a:t>
            </a:r>
            <a:r>
              <a:rPr lang="cs-CZ" sz="2000" dirty="0" err="1"/>
              <a:t>KPrimPed</a:t>
            </a:r>
            <a:r>
              <a:rPr lang="cs-CZ" sz="2000" dirty="0"/>
              <a:t> Mgr. Alžbětu </a:t>
            </a:r>
            <a:r>
              <a:rPr lang="cs-CZ" sz="2000" dirty="0" err="1"/>
              <a:t>Jurasovou</a:t>
            </a:r>
            <a:r>
              <a:rPr lang="cs-CZ" sz="2000" dirty="0"/>
              <a:t>, Mgr. Teresu </a:t>
            </a:r>
            <a:r>
              <a:rPr lang="cs-CZ" sz="2000" dirty="0" err="1"/>
              <a:t>Vicianovou</a:t>
            </a:r>
            <a:r>
              <a:rPr lang="cs-CZ" sz="2000" dirty="0"/>
              <a:t> a Mgr. Tomáše Horčičku.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67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602031-DF7E-6F02-26E3-DDDE4588F7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93DFE8-79E1-F091-6148-C3CDAA291D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F41F68-A167-E885-5C59-C403BADB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C9794A4-6086-A4B7-224C-738E0CEAC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 těchto dnech studenti kontaktují provázející učitele i metodiky praxe a domlouvají detaily praxe </a:t>
            </a:r>
            <a:r>
              <a:rPr lang="cs-CZ" sz="1400" dirty="0"/>
              <a:t>(např. termín návštěvy metodika).</a:t>
            </a:r>
          </a:p>
          <a:p>
            <a:r>
              <a:rPr lang="cs-CZ" sz="2800" dirty="0"/>
              <a:t>Souvislá praxe proběhne standardně – nemám žádný speciální či nový požadavek.</a:t>
            </a:r>
          </a:p>
          <a:p>
            <a:r>
              <a:rPr lang="cs-CZ" sz="2800" dirty="0"/>
              <a:t>Pro studenty je cenné </a:t>
            </a:r>
            <a:r>
              <a:rPr lang="cs-CZ" sz="1400" dirty="0"/>
              <a:t>(a ve zpětné vazbě dobře hodnocené), </a:t>
            </a:r>
            <a:r>
              <a:rPr lang="cs-CZ" sz="2800" dirty="0"/>
              <a:t>když se hodnocení shlédnuté hodiny zúčastní metodik i provázející učitel.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81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97B579-C890-4AD6-C803-70C2AF63D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6154F9-62D9-805F-F052-E7E0B5B8A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311DD8-1772-2C07-0A25-0BABF85F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2D9F2A-FF6E-E089-DA37-4DFB185C9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4139998"/>
          </a:xfrm>
        </p:spPr>
        <p:txBody>
          <a:bodyPr/>
          <a:lstStyle/>
          <a:p>
            <a:r>
              <a:rPr lang="cs-CZ" dirty="0"/>
              <a:t>Spolupráce učitele se studentem – nemělo by se stát, že učitel musí „přeučovat“ učivo, které odučil student.</a:t>
            </a:r>
          </a:p>
          <a:p>
            <a:pPr lvl="1"/>
            <a:r>
              <a:rPr lang="cs-CZ" dirty="0"/>
              <a:t>Společně tvořená či prodiskutovaná příprava – studenti jsou na začátku studia oborových didaktik. Podpořme je v cíleném plánování vyučovací hodiny.</a:t>
            </a: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Možnost tandemové výuky?</a:t>
            </a:r>
          </a:p>
          <a:p>
            <a:r>
              <a:rPr lang="cs-CZ" dirty="0"/>
              <a:t>Adekvátní (sebe)hodnocení.</a:t>
            </a:r>
          </a:p>
          <a:p>
            <a:r>
              <a:rPr lang="cs-CZ" dirty="0"/>
              <a:t>Ze zpětných vazeb studentů…</a:t>
            </a:r>
          </a:p>
          <a:p>
            <a:pPr lvl="1"/>
            <a:r>
              <a:rPr lang="cs-CZ" dirty="0"/>
              <a:t>Studenti pozitivně hodnotí možnost tandemové výuky s provázejícím učitelem.</a:t>
            </a:r>
          </a:p>
          <a:p>
            <a:pPr lvl="1"/>
            <a:r>
              <a:rPr lang="cs-CZ" dirty="0"/>
              <a:t>Některým vyhovuje „volná ruka“ při přípravě na hodinu, jiní oceňují možnost konzultace a společné přípravy s provázejícím učitelem.</a:t>
            </a:r>
          </a:p>
          <a:p>
            <a:pPr lvl="1"/>
            <a:r>
              <a:rPr lang="cs-CZ" dirty="0"/>
              <a:t>Studenti oceňují zpětnou vazbu co nejdříve po odučené hodině.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468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FF0440-DD1B-87F5-DC4F-EFB27A50A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Katedra primární pedagogiky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FA0DEA-0EEA-E5D1-8AE7-8912049632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3CF1F2-89FB-8DC5-10C9-CDC5A9F3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F6461E-0EB8-0F26-E3BF-44A079EB8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b="1" dirty="0"/>
          </a:p>
          <a:p>
            <a:pPr marL="72000" indent="0">
              <a:buNone/>
            </a:pPr>
            <a:r>
              <a:rPr lang="cs-CZ" b="1" dirty="0"/>
              <a:t>Děkuji za další podněty ke zkvalitnění praxí.</a:t>
            </a:r>
          </a:p>
        </p:txBody>
      </p:sp>
    </p:spTree>
    <p:extLst>
      <p:ext uri="{BB962C8B-B14F-4D97-AF65-F5344CB8AC3E}">
        <p14:creationId xmlns:p14="http://schemas.microsoft.com/office/powerpoint/2010/main" val="352139366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setkání metodiků 19.5.2022</Template>
  <TotalTime>306</TotalTime>
  <Words>586</Words>
  <Application>Microsoft Office PowerPoint</Application>
  <PresentationFormat>Širokoúhlá obrazovka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Setkání fakultních provázejících učitelů a metodiků praxe  20.10.2022</vt:lpstr>
      <vt:lpstr>Program setkání</vt:lpstr>
      <vt:lpstr>Pár slov k praxím</vt:lpstr>
      <vt:lpstr>Dotazy, se kterými se na mě obracíte</vt:lpstr>
      <vt:lpstr>Asistentská praxe</vt:lpstr>
      <vt:lpstr>Souvislá praxe v podzimním semestru</vt:lpstr>
      <vt:lpstr>Prezentace aplikace PowerPoint</vt:lpstr>
      <vt:lpstr>Prezentace aplikace PowerPoint</vt:lpstr>
      <vt:lpstr>Prezentace aplikace PowerPoint</vt:lpstr>
      <vt:lpstr>Děkuji za spolupráci a přeji krásné podzimní prázdniny.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metodiků 19.5.2022</dc:title>
  <dc:creator>Petra Vystrčilová</dc:creator>
  <cp:lastModifiedBy>Petra Vystrčilová</cp:lastModifiedBy>
  <cp:revision>13</cp:revision>
  <cp:lastPrinted>1601-01-01T00:00:00Z</cp:lastPrinted>
  <dcterms:created xsi:type="dcterms:W3CDTF">2022-05-19T12:00:34Z</dcterms:created>
  <dcterms:modified xsi:type="dcterms:W3CDTF">2022-10-20T08:20:44Z</dcterms:modified>
</cp:coreProperties>
</file>