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68" r:id="rId6"/>
    <p:sldId id="259" r:id="rId7"/>
    <p:sldId id="266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754" autoAdjust="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414C08-A6C5-C9F1-7FB6-1BA5B2F634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KPP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DB96B8-0C3E-A213-F8AA-23FF42B149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39A9B7-5047-E8A0-B61C-F59D34F40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745610"/>
            <a:ext cx="11361600" cy="1171580"/>
          </a:xfrm>
        </p:spPr>
        <p:txBody>
          <a:bodyPr/>
          <a:lstStyle/>
          <a:p>
            <a:r>
              <a:rPr lang="cs-CZ" dirty="0"/>
              <a:t>Setkání fakultních provázejících učitelů a metodiků praxe</a:t>
            </a:r>
            <a:br>
              <a:rPr lang="cs-CZ" dirty="0"/>
            </a:br>
            <a:br>
              <a:rPr lang="cs-CZ" dirty="0"/>
            </a:br>
            <a:r>
              <a:rPr lang="cs-CZ" dirty="0"/>
              <a:t>24.5.2022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0F8CB25-C70E-E23E-9F58-DA0744C59D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608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B8B19C-76CB-6D9E-0935-0766A79DAD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KPP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0DD707-8B89-8AEA-E3F9-647A0C78EA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50EB1D6-CFCB-431B-33ED-9FC899EE1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Podněty z návštěv škol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6DA5F78-9C0E-51DB-0551-7B8618A31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dlouho má student zůstat na souvislé praxi?</a:t>
            </a:r>
          </a:p>
          <a:p>
            <a:pPr lvl="1"/>
            <a:r>
              <a:rPr lang="cs-CZ" dirty="0"/>
              <a:t>Po celou pracovní dobu učitele</a:t>
            </a:r>
          </a:p>
          <a:p>
            <a:pPr lvl="1"/>
            <a:r>
              <a:rPr lang="cs-CZ" dirty="0"/>
              <a:t>Mohou se zúčastnit třídních schůzek, hovorových hodin, pedagogických porad, zápisů do 1. tříd, výletů atd.</a:t>
            </a:r>
          </a:p>
          <a:p>
            <a:r>
              <a:rPr lang="cs-CZ" dirty="0"/>
              <a:t>Jak postupovat při souběhu asistentské a souvislé praxe?</a:t>
            </a:r>
          </a:p>
          <a:p>
            <a:pPr lvl="1"/>
            <a:r>
              <a:rPr lang="cs-CZ" dirty="0"/>
              <a:t>Tzn. ve třídě jsou 4 studenti na praxi</a:t>
            </a:r>
          </a:p>
          <a:p>
            <a:pPr lvl="1"/>
            <a:r>
              <a:rPr lang="cs-CZ" dirty="0"/>
              <a:t>Prosím o zapojení všech studentů, neposílejte je do jiné třídy nebo nerušte praxi</a:t>
            </a:r>
          </a:p>
          <a:p>
            <a:pPr lvl="1"/>
            <a:r>
              <a:rPr lang="cs-CZ" dirty="0"/>
              <a:t>Studenti (především z asistentské praxe) tuto zkušenost oceňují – vidí starší kolegy, jak učí, jakou jim dáváte zpětnou, jak se zapojují do třídy = příslib do budoucna; vidí, kam se za ty dva roky posunou</a:t>
            </a:r>
          </a:p>
        </p:txBody>
      </p:sp>
    </p:spTree>
    <p:extLst>
      <p:ext uri="{BB962C8B-B14F-4D97-AF65-F5344CB8AC3E}">
        <p14:creationId xmlns:p14="http://schemas.microsoft.com/office/powerpoint/2010/main" val="2111412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8FF0440-DD1B-87F5-DC4F-EFB27A50A1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KPP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FA0DEA-0EEA-E5D1-8AE7-8912049632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93CF1F2-89FB-8DC5-10C9-CDC5A9F39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AF6461E-0EB8-0F26-E3BF-44A079EB8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Další podněty k diskusi a sdílení zkušeností s vedením praxí</a:t>
            </a:r>
          </a:p>
        </p:txBody>
      </p:sp>
    </p:spTree>
    <p:extLst>
      <p:ext uri="{BB962C8B-B14F-4D97-AF65-F5344CB8AC3E}">
        <p14:creationId xmlns:p14="http://schemas.microsoft.com/office/powerpoint/2010/main" val="3521393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B3F221-949E-0213-28F2-C7E49C9FC8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KPP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C7CD8D-B6A3-FBD6-6C3A-803DDA303A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E532B7-C48C-F9D8-7D79-FCF4403A2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spolupráci a přeji odpočinkové prázdniny.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D466213-F9C4-D224-39C2-0419817671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Za všechny metodiky</a:t>
            </a:r>
          </a:p>
          <a:p>
            <a:r>
              <a:rPr lang="cs-CZ" dirty="0"/>
              <a:t>Petra Vystrčilová</a:t>
            </a:r>
          </a:p>
        </p:txBody>
      </p:sp>
    </p:spTree>
    <p:extLst>
      <p:ext uri="{BB962C8B-B14F-4D97-AF65-F5344CB8AC3E}">
        <p14:creationId xmlns:p14="http://schemas.microsoft.com/office/powerpoint/2010/main" val="129107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7D14059-41AD-6C68-1174-DAC23D7300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KPP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95C6AD-AA35-3517-3115-68B1FE8966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02D60B-2671-1FDF-1B94-F652AC6C2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6F571A2-8D32-B5FB-1582-1BABC49B8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1) Ohlédnutí se za souvislou praxí v jarním semestru – zpětná vazba od studentů</a:t>
            </a:r>
          </a:p>
          <a:p>
            <a:pPr marL="72000" indent="0">
              <a:buNone/>
            </a:pPr>
            <a:r>
              <a:rPr lang="cs-CZ" dirty="0"/>
              <a:t>2) Podněty, které získávám v průběhu návštěv u Vás ve škole</a:t>
            </a:r>
          </a:p>
          <a:p>
            <a:pPr marL="72000" indent="0">
              <a:buNone/>
            </a:pPr>
            <a:r>
              <a:rPr lang="cs-CZ" dirty="0"/>
              <a:t>3) Diskuse a sdílení zkušeností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025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CFEC9D-E5EA-5605-84CD-4006A85519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KPP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3A340D-D704-9446-216A-A6D038210B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E935A7-DCB2-DF8B-F209-D38A63C2B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Souvislá praxe v jarním semestru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360026A-E7B2-9A43-2E34-F099717EF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Děkuji všem za podporu studentů na praxi </a:t>
            </a:r>
          </a:p>
          <a:p>
            <a:r>
              <a:rPr lang="cs-CZ" dirty="0"/>
              <a:t>V týmu máme novou kolegyni z KAJL – Mgr. Šárku </a:t>
            </a:r>
            <a:r>
              <a:rPr lang="cs-CZ" dirty="0" err="1"/>
              <a:t>Cox</a:t>
            </a:r>
            <a:r>
              <a:rPr lang="cs-CZ" dirty="0"/>
              <a:t> a kolegu z </a:t>
            </a:r>
            <a:r>
              <a:rPr lang="cs-CZ" dirty="0" err="1"/>
              <a:t>KTechV</a:t>
            </a:r>
            <a:r>
              <a:rPr lang="cs-CZ" dirty="0"/>
              <a:t> dr. Petra Vybírala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dirty="0"/>
              <a:t>Nemám zprávu, že by se na některé škole vyskytly výraznější problémy např. s organizací praxe, docházkou studentů atd.</a:t>
            </a:r>
          </a:p>
        </p:txBody>
      </p:sp>
    </p:spTree>
    <p:extLst>
      <p:ext uri="{BB962C8B-B14F-4D97-AF65-F5344CB8AC3E}">
        <p14:creationId xmlns:p14="http://schemas.microsoft.com/office/powerpoint/2010/main" val="2852672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876A458-4339-F52F-B123-E5F9D9944C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KPP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CD6579-7753-AA35-32C9-92C74940EB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5E847E-3C14-17BE-C194-0B61E1B19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Zpětná vazba od studentů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B72C4C5-F167-8CA4-066C-877E145C8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Nejčastěji studenti reflektují – didaktické náměty, styl učení provázejícího učitele, uspořádání třídy, pomůcky, práci s chybou, strukturu hodiny (včetně zařazení pohybových chvilek či hodnocení), diferenciaci obsahu výuky, integraci žáků s OMJ či SPV, důslednost a dodržování pravidel</a:t>
            </a:r>
          </a:p>
        </p:txBody>
      </p:sp>
    </p:spTree>
    <p:extLst>
      <p:ext uri="{BB962C8B-B14F-4D97-AF65-F5344CB8AC3E}">
        <p14:creationId xmlns:p14="http://schemas.microsoft.com/office/powerpoint/2010/main" val="4138285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BA72E8C-B9C0-5354-34B9-5FC4A9CCFA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KPP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B33B42-BF02-2BB7-7D83-44D8BF8276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98085C-7443-2DC6-9198-6A170EDFF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7811D3-B20A-F16A-1C3F-006DD9D62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naši spolupráci je důležitá zpětná vazba studentů k:</a:t>
            </a:r>
          </a:p>
          <a:p>
            <a:pPr lvl="1"/>
            <a:r>
              <a:rPr lang="cs-CZ" dirty="0"/>
              <a:t>Ke vzájemné komunikaci</a:t>
            </a:r>
          </a:p>
          <a:p>
            <a:pPr lvl="1"/>
            <a:r>
              <a:rPr lang="cs-CZ" dirty="0"/>
              <a:t>K přípravám na výuku – plánování tématu, cíle a obsahu hodinu</a:t>
            </a:r>
          </a:p>
          <a:p>
            <a:pPr lvl="1"/>
            <a:r>
              <a:rPr lang="cs-CZ" dirty="0"/>
              <a:t>Poskytování průběžné i závěrečné zpětné vazby</a:t>
            </a:r>
          </a:p>
          <a:p>
            <a:pPr marL="324000" lvl="1" indent="0">
              <a:buNone/>
            </a:pPr>
            <a:endParaRPr lang="cs-CZ" dirty="0"/>
          </a:p>
          <a:p>
            <a:pPr lvl="1"/>
            <a:r>
              <a:rPr lang="cs-CZ" dirty="0"/>
              <a:t>Studenti pozitivně hodnotí možnost tandemové výuky s provázejícím učitelem</a:t>
            </a:r>
          </a:p>
          <a:p>
            <a:pPr lvl="1"/>
            <a:r>
              <a:rPr lang="cs-CZ" dirty="0"/>
              <a:t>Některým vyhovuje „volná ruka“ při přípravě na hodinu, jiní oceňují možnost konzultace a společné přípravy s provázejícím učitelem</a:t>
            </a:r>
          </a:p>
          <a:p>
            <a:pPr lvl="1"/>
            <a:r>
              <a:rPr lang="cs-CZ" dirty="0"/>
              <a:t>Studenti oceňují zpětnou vazbu co nejdříve po odučené hodině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7210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96C258-2814-B95F-DEE6-76C8137824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KPP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D30C8A-B55B-06AF-CA85-07B5EAB03E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88560E-C459-BB06-61BC-8206A5837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 praxe z pohledu metodiků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3B28D9E-8257-CAFA-FDA6-DF9687507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1"/>
            <a:ext cx="10753200" cy="4139998"/>
          </a:xfrm>
        </p:spPr>
        <p:txBody>
          <a:bodyPr/>
          <a:lstStyle/>
          <a:p>
            <a:r>
              <a:rPr lang="cs-CZ" sz="2000" dirty="0"/>
              <a:t>Jak přistupujeme k reflexi shlédnutých výstupů studentů? Čeho si všímáme, co hodnotíme, co se studenty diskutujeme? Jak přistupujeme k závěrečnému hodnocení praxe?</a:t>
            </a:r>
          </a:p>
          <a:p>
            <a:pPr lvl="1"/>
            <a:r>
              <a:rPr lang="cs-CZ" sz="2800" dirty="0"/>
              <a:t>Pro studenty je cenné, když se hodnocení shlédnuté hodiny zúčastní metodik i provázející učitel</a:t>
            </a:r>
          </a:p>
          <a:p>
            <a:pPr lvl="1"/>
            <a:r>
              <a:rPr lang="cs-CZ" sz="2800" dirty="0"/>
              <a:t>Diskutujeme o stanovování cílů a kompetencí – metodiky čeká workshop v průběhu října</a:t>
            </a:r>
          </a:p>
          <a:p>
            <a:pPr lvl="1"/>
            <a:r>
              <a:rPr lang="cs-CZ" sz="2800" dirty="0"/>
              <a:t>Diskutujeme různé styly a přístupy k výuce – vyvozování nového učiva, opakování, rozmanité metody a formy,…</a:t>
            </a:r>
          </a:p>
          <a:p>
            <a:pPr marL="1257300" lvl="2" indent="-342900">
              <a:buFontTx/>
              <a:buChar char="-"/>
            </a:pPr>
            <a:r>
              <a:rPr lang="cs-CZ" sz="2300" dirty="0"/>
              <a:t>Spolupráce učitele se studentem – nemělo by se stát, že učitel musí „přeučovat“</a:t>
            </a:r>
          </a:p>
          <a:p>
            <a:pPr marL="1257300" lvl="2" indent="-342900">
              <a:buFontTx/>
              <a:buChar char="-"/>
            </a:pPr>
            <a:r>
              <a:rPr lang="cs-CZ" sz="2300" dirty="0"/>
              <a:t>Adekvátní (sebe)hodnocení</a:t>
            </a:r>
          </a:p>
          <a:p>
            <a:pPr marL="1257300" lvl="2" indent="-342900">
              <a:buFontTx/>
              <a:buChar char="-"/>
            </a:pPr>
            <a:r>
              <a:rPr lang="cs-CZ" sz="2300" dirty="0"/>
              <a:t>Návaznost na didaktiky</a:t>
            </a:r>
          </a:p>
        </p:txBody>
      </p:sp>
    </p:spTree>
    <p:extLst>
      <p:ext uri="{BB962C8B-B14F-4D97-AF65-F5344CB8AC3E}">
        <p14:creationId xmlns:p14="http://schemas.microsoft.com/office/powerpoint/2010/main" val="187192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106B0D0-05E6-580B-8A5F-00A5B40A47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KPP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8A470F-E4A4-25E8-7A06-EEAA912F0F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84C7F9-7AD3-4FA6-3932-F7B99D9EC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Podněty z návštěv škol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46F048-B220-1C4E-FA64-E76A492F1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 průběhu jarního semestru postupně navštěvuji všechny fakultní školy – děkuji za umožnění návštěvy</a:t>
            </a:r>
          </a:p>
          <a:p>
            <a:r>
              <a:rPr lang="cs-CZ" dirty="0"/>
              <a:t>Většinou se mohu podívat i do výuky, popř. se setkám s vedením školy, garanty praxe</a:t>
            </a:r>
          </a:p>
          <a:p>
            <a:r>
              <a:rPr lang="cs-CZ" dirty="0"/>
              <a:t>Ještě se těším na návštěvu  v: ZŠ Jasanová, ZŠ Křídlovická, ZŠ Labská, ZŠ Pastviny, ZŠ Vedlejší, ZŠ Vejrostova</a:t>
            </a:r>
          </a:p>
        </p:txBody>
      </p:sp>
    </p:spTree>
    <p:extLst>
      <p:ext uri="{BB962C8B-B14F-4D97-AF65-F5344CB8AC3E}">
        <p14:creationId xmlns:p14="http://schemas.microsoft.com/office/powerpoint/2010/main" val="3558959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531E8D-0C2A-859A-4B32-F61AC54A18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KPP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ED992E-5AF4-21D5-396D-CD313004AD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03A749-7F0B-C42E-1026-E9103CAC4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Podněty z návštěv škol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EEA2128-DF01-08E1-D544-A3AC63976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Řešíme přeplněnost některých škol (především v blízkosti fakulty)</a:t>
            </a:r>
          </a:p>
          <a:p>
            <a:pPr lvl="1"/>
            <a:r>
              <a:rPr lang="cs-CZ" dirty="0"/>
              <a:t>Větší počet studentů na různých praxích – asistentské, souvislé, ale také diagnostické atd.</a:t>
            </a:r>
          </a:p>
          <a:p>
            <a:pPr lvl="1"/>
            <a:r>
              <a:rPr lang="cs-CZ" dirty="0"/>
              <a:t>Řešení diskutujeme – zřejmě budeme apelovat na studenty, aby si pro „nefakultní“ praxe (např. náslechy v 1. třídě) vybrali jinou než fakultní školu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Budeme posilovat spolupráci se školami, které mají motivaci a sílu přijímat studenty na všech praxích</a:t>
            </a:r>
          </a:p>
        </p:txBody>
      </p:sp>
    </p:spTree>
    <p:extLst>
      <p:ext uri="{BB962C8B-B14F-4D97-AF65-F5344CB8AC3E}">
        <p14:creationId xmlns:p14="http://schemas.microsoft.com/office/powerpoint/2010/main" val="3673297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0AD72CC-2310-82CE-17F5-9E95AF3506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KPP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E66551-8799-A685-C8D0-BECAA8130B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D4D6F0-05EC-BAA9-73E8-7CA3B73FE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Podněty z návštěv škol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59A483-43D5-0C26-6247-F4FC17066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Asistentská praxe a úvodní návštěva školy</a:t>
            </a:r>
          </a:p>
          <a:p>
            <a:pPr lvl="1"/>
            <a:r>
              <a:rPr lang="cs-CZ" dirty="0"/>
              <a:t>Na základě podnětů především ze škol, kde je více fakultních učitelů</a:t>
            </a:r>
          </a:p>
          <a:p>
            <a:pPr lvl="1"/>
            <a:r>
              <a:rPr lang="cs-CZ" dirty="0"/>
              <a:t>nasazení </a:t>
            </a:r>
            <a:r>
              <a:rPr lang="cs-CZ" b="1" dirty="0"/>
              <a:t>pevného datumu první návštěvy studentů ve škole 16. září v 7:45</a:t>
            </a:r>
          </a:p>
          <a:p>
            <a:pPr marL="324000" lvl="1" indent="0">
              <a:buNone/>
            </a:pPr>
            <a:r>
              <a:rPr lang="cs-CZ" dirty="0"/>
              <a:t>	-seznámení se školou, provázejícím učitelem, podepsání BOZP atd.</a:t>
            </a:r>
          </a:p>
          <a:p>
            <a:pPr marL="324000" lvl="1" indent="0">
              <a:buNone/>
            </a:pPr>
            <a:endParaRPr lang="cs-CZ" dirty="0"/>
          </a:p>
          <a:p>
            <a:pPr lvl="1"/>
            <a:r>
              <a:rPr lang="cs-CZ" dirty="0"/>
              <a:t>Studenti se k jednotlivým učitelům budou přihlašovat ještě před začátkem semestru, proto prosím garanty praxí a následně fakultní učitele </a:t>
            </a:r>
            <a:r>
              <a:rPr lang="cs-CZ" b="1" dirty="0"/>
              <a:t>o co možná největší spolupráci v přípravném týdnu</a:t>
            </a:r>
            <a:r>
              <a:rPr lang="cs-CZ" dirty="0"/>
              <a:t> (např. potvrzení vedení praxí)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Praxe bude standardně probíhat každý pátek 2 vyučovací hodiny do 16. prosince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Souvislá praxe – úvodní návštěva bude ve Vaší režii, předpokládané datum domluvy bude 24. nebo 25. října (tzv. čtecí týden)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78695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setkání metodiků 19.5.2022</Template>
  <TotalTime>235</TotalTime>
  <Words>740</Words>
  <Application>Microsoft Office PowerPoint</Application>
  <PresentationFormat>Širokoúhlá obrazovka</PresentationFormat>
  <Paragraphs>86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Setkání fakultních provázejících učitelů a metodiků praxe  24.5.2022</vt:lpstr>
      <vt:lpstr>Program</vt:lpstr>
      <vt:lpstr>Souvislá praxe v jarním semestru</vt:lpstr>
      <vt:lpstr>Zpětná vazba od studentů</vt:lpstr>
      <vt:lpstr>Prezentace aplikace PowerPoint</vt:lpstr>
      <vt:lpstr>Reflexe praxe z pohledu metodiků</vt:lpstr>
      <vt:lpstr>Podněty z návštěv škol</vt:lpstr>
      <vt:lpstr>Podněty z návštěv škol</vt:lpstr>
      <vt:lpstr>Podněty z návštěv škol</vt:lpstr>
      <vt:lpstr>Podněty z návštěv škol</vt:lpstr>
      <vt:lpstr>Prezentace aplikace PowerPoint</vt:lpstr>
      <vt:lpstr>Děkuji za spolupráci a přeji odpočinkové prázdniny.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Setkání metodiků 19.5.2022</dc:title>
  <dc:creator>Petra Vystrčilová</dc:creator>
  <cp:lastModifiedBy>Petra Vystrčilová</cp:lastModifiedBy>
  <cp:revision>7</cp:revision>
  <cp:lastPrinted>1601-01-01T00:00:00Z</cp:lastPrinted>
  <dcterms:created xsi:type="dcterms:W3CDTF">2022-05-19T12:00:34Z</dcterms:created>
  <dcterms:modified xsi:type="dcterms:W3CDTF">2022-05-24T10:32:21Z</dcterms:modified>
</cp:coreProperties>
</file>