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61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dítě, osoba, malé, interiér&#10;&#10;Popis byl vytvořen automaticky">
            <a:extLst>
              <a:ext uri="{FF2B5EF4-FFF2-40B4-BE49-F238E27FC236}">
                <a16:creationId xmlns:a16="http://schemas.microsoft.com/office/drawing/2014/main" id="{41D0F71E-2CA8-4E69-B351-BDF136D90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15" y="3193644"/>
            <a:ext cx="4250585" cy="2831544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DFC57-0346-4998-A862-8E86946DF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890" y="996471"/>
            <a:ext cx="9363047" cy="1602076"/>
          </a:xfrm>
        </p:spPr>
        <p:txBody>
          <a:bodyPr/>
          <a:lstStyle/>
          <a:p>
            <a:r>
              <a:rPr lang="cs-CZ" altLang="cs-CZ" sz="4000" dirty="0"/>
              <a:t>Učitelství pro mateřské školy</a:t>
            </a:r>
            <a:br>
              <a:rPr lang="cs-CZ" altLang="cs-CZ" sz="4000" dirty="0"/>
            </a:br>
            <a:br>
              <a:rPr lang="cs-CZ" altLang="cs-CZ" sz="4000" dirty="0"/>
            </a:br>
            <a:r>
              <a:rPr lang="cs-CZ" altLang="cs-CZ" sz="4000" dirty="0"/>
              <a:t>Učitelství pro 1. stupeň základní školy</a:t>
            </a:r>
            <a:endParaRPr lang="cs-CZ" sz="4000" dirty="0"/>
          </a:p>
        </p:txBody>
      </p:sp>
      <p:pic>
        <p:nvPicPr>
          <p:cNvPr id="7" name="Obrázek 6" descr="Obsah obrázku interiér, stůl, osoba, vsedě&#10;&#10;Popis byl vytvořen automaticky">
            <a:extLst>
              <a:ext uri="{FF2B5EF4-FFF2-40B4-BE49-F238E27FC236}">
                <a16:creationId xmlns:a16="http://schemas.microsoft.com/office/drawing/2014/main" id="{EC157E7C-E15A-4DFF-9A19-FCF4A6129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89" y="3185035"/>
            <a:ext cx="3721689" cy="2831952"/>
          </a:xfrm>
          <a:prstGeom prst="rect">
            <a:avLst/>
          </a:prstGeom>
        </p:spPr>
      </p:pic>
      <p:pic>
        <p:nvPicPr>
          <p:cNvPr id="9" name="Obrázek 8" descr="Obsah obrázku dítě, osoba, interiér, stůl&#10;&#10;Popis byl vytvořen automaticky">
            <a:extLst>
              <a:ext uri="{FF2B5EF4-FFF2-40B4-BE49-F238E27FC236}">
                <a16:creationId xmlns:a16="http://schemas.microsoft.com/office/drawing/2014/main" id="{9E7AFF08-4BF9-4574-853E-EB81B1A87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28" y="3193644"/>
            <a:ext cx="4250585" cy="2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2BFFE3-0E6E-4557-B765-6D73FD094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F6C5CE-634D-4305-BAC9-309E925A5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D7B49B-4D74-4484-BC30-D454D2F4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výchova a výchova ke zdraví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A15391-39D3-40FE-95C1-88BCA4A4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488831"/>
            <a:ext cx="10961472" cy="456027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Studium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tělesné výchovy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obsahuje běžné pohybové aktivity a teoretická témata z atletiky, gymnastiky, pohybových a sportovních her, psychomotoriky a zdravotní tělesné výchovy.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Součástí je také základní metodická výuka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bruslení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plavání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dále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kurzy pobytu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 letní a v zimní přírodě.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Studium tělesné výchovy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není podmíněno sportovními limity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avšak výuku může absolvovat pouze student, který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není z tělesné výchovy osvobozen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dirty="0"/>
              <a:t>Student musí </a:t>
            </a:r>
            <a:r>
              <a:rPr lang="cs-CZ" sz="1900" b="1" dirty="0"/>
              <a:t>prokázat dostatečnou plaveckou zdatnost </a:t>
            </a:r>
            <a:r>
              <a:rPr lang="cs-CZ" sz="1900" dirty="0"/>
              <a:t>umožňující záchranu tonoucího dítěte.</a:t>
            </a:r>
            <a:endParaRPr lang="cs-CZ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Studium </a:t>
            </a:r>
            <a:r>
              <a:rPr lang="cs-CZ" sz="1900" b="1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výchovy ke zdraví </a:t>
            </a:r>
            <a:r>
              <a:rPr lang="cs-CZ" sz="1900" spc="-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obsahuje teoretická i praktická témata z oblasti podpory zdraví, jako jsou základy biologie dítěte a základy zdravovědy, prevence a péče o zdraví, první pomoc, správná výživa aj. </a:t>
            </a:r>
          </a:p>
        </p:txBody>
      </p:sp>
    </p:spTree>
    <p:extLst>
      <p:ext uri="{BB962C8B-B14F-4D97-AF65-F5344CB8AC3E}">
        <p14:creationId xmlns:p14="http://schemas.microsoft.com/office/powerpoint/2010/main" val="154785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1FE88B-1D90-4065-97DD-A31F14EB0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01AA1A-A3DF-4E55-85B0-3C15D7947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4B200B-AE4F-4E0E-B538-6A929754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Děsí Vás to?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C25417-E68D-4733-A62B-3014CC2C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1" dirty="0"/>
              <a:t>Nenechte se ničím odradit a jděte za svým snem. Zároveň toho ale využijte ke zvážení, ve kterých oborech budete muset více přidat v přípravě a pak třeba i v samotném studiu…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r">
              <a:buNone/>
            </a:pPr>
            <a:r>
              <a:rPr lang="cs-CZ" b="1" dirty="0"/>
              <a:t>Učitelství pro MŠ i pro 1. stupeň ZŠ za to určitě stojí!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BB18456B-46E1-4805-B070-1B31B693D459}"/>
              </a:ext>
            </a:extLst>
          </p:cNvPr>
          <p:cNvSpPr/>
          <p:nvPr/>
        </p:nvSpPr>
        <p:spPr bwMode="auto">
          <a:xfrm>
            <a:off x="8849725" y="3429000"/>
            <a:ext cx="587890" cy="125205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7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F9D3E4-08D7-4422-821D-E94AB3AF4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B70DF8-8AA3-45FC-8536-51E1AE4E5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268EBB-F436-4B0C-BD1C-1899180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985" y="1582378"/>
            <a:ext cx="7720615" cy="451576"/>
          </a:xfrm>
        </p:spPr>
        <p:txBody>
          <a:bodyPr/>
          <a:lstStyle/>
          <a:p>
            <a:r>
              <a:rPr lang="cs-CZ" dirty="0"/>
              <a:t>Těšíme se na Vás!</a:t>
            </a:r>
          </a:p>
        </p:txBody>
      </p:sp>
      <p:pic>
        <p:nvPicPr>
          <p:cNvPr id="7" name="Obrázek 6" descr="Obsah obrázku interiér, stůl, knihovna, okno&#10;&#10;Popis byl vytvořen automaticky">
            <a:extLst>
              <a:ext uri="{FF2B5EF4-FFF2-40B4-BE49-F238E27FC236}">
                <a16:creationId xmlns:a16="http://schemas.microsoft.com/office/drawing/2014/main" id="{8B8709F9-760E-4C27-A062-8F3C4408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048000"/>
            <a:ext cx="1193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FBF0CF-F9CA-4E18-B4D5-34BDFA140E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06C08E-98C8-4CAE-92AF-4485C0A60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F4F094-ED00-4C1D-B74E-C40C5F44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Uchazeči by měli počítat s tím, že: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F30B8B-99BA-4F20-B2FC-CA02B102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8154"/>
            <a:ext cx="10753200" cy="448384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i="1" dirty="0"/>
              <a:t>Východiskem studia v našich programech je osobnostní příprava; těžiště přitom tvoří </a:t>
            </a:r>
            <a:r>
              <a:rPr lang="cs-CZ" sz="2000" b="1" i="1" dirty="0"/>
              <a:t>pedagogicko-psychologická složka</a:t>
            </a:r>
            <a:r>
              <a:rPr lang="cs-CZ" sz="2000" i="1" dirty="0"/>
              <a:t> tvořená předměty odvozenými z pedagogických a psychologických disciplín relevantních pro učitelství.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dirty="0"/>
              <a:t>Pedagogické</a:t>
            </a:r>
            <a:r>
              <a:rPr lang="cs-CZ" sz="2000" i="1" dirty="0"/>
              <a:t> </a:t>
            </a:r>
            <a:r>
              <a:rPr lang="cs-CZ" sz="2000" b="1" i="1" dirty="0"/>
              <a:t>praxe</a:t>
            </a:r>
            <a:r>
              <a:rPr lang="cs-CZ" sz="2000" i="1" dirty="0"/>
              <a:t> jsou zařazeny v každém semestru studia.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i="1" dirty="0"/>
              <a:t>Důležitý je </a:t>
            </a:r>
            <a:r>
              <a:rPr lang="cs-CZ" sz="2000" b="1" i="1" dirty="0"/>
              <a:t>široký rozhled</a:t>
            </a:r>
            <a:r>
              <a:rPr lang="cs-CZ" sz="2000" i="1" dirty="0"/>
              <a:t>, stejně jako </a:t>
            </a:r>
            <a:r>
              <a:rPr lang="cs-CZ" sz="2000" b="1" i="1" dirty="0"/>
              <a:t>vědomosti, dovednosti a postoje</a:t>
            </a:r>
            <a:r>
              <a:rPr lang="cs-CZ" sz="2000" i="1" dirty="0"/>
              <a:t> v různých vzdělávacích oborech směřující k odbornému vedení aktivit v MŠ a k výuce předmětů na 1. stupni ZŠ.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1800" b="1" dirty="0"/>
              <a:t>Již při vstupu do studia se tedy v jednotlivých oborech vychází z následujících předpokladů… 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B3CF8D9-E9BC-444B-AF37-9F8C52409612}"/>
              </a:ext>
            </a:extLst>
          </p:cNvPr>
          <p:cNvSpPr/>
          <p:nvPr/>
        </p:nvSpPr>
        <p:spPr bwMode="auto">
          <a:xfrm>
            <a:off x="3288484" y="4412609"/>
            <a:ext cx="511729" cy="9647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8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7411C-8BE7-4EA8-8DBE-A518FA1ED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Požadavky na uchazeče o studium programů UMŠ a U1ZŠ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A910B5-2209-45F1-A2FD-C381DAE0D7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33680A-90A8-41C0-90CE-458A2CA5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jazyk a literatura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E659B9-3528-489B-95A2-035C2C68E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16" y="0"/>
            <a:ext cx="3382298" cy="2531086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BA2550-B39A-4661-8A7B-8AE4F885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1296"/>
            <a:ext cx="10753200" cy="4538444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Předpokladem pro úspěšné zvládnutí studia je </a:t>
            </a:r>
            <a:r>
              <a:rPr lang="cs-CZ" sz="2000" b="1" dirty="0"/>
              <a:t>souvislý kultivovaný projev</a:t>
            </a:r>
            <a:r>
              <a:rPr lang="cs-CZ" sz="2000" dirty="0"/>
              <a:t>, a to jak v podobě mluvené, tak i psané (znalost Pravidel českého pravopisu, možno studovat i z internetu </a:t>
            </a:r>
            <a:r>
              <a:rPr lang="cs-CZ" sz="2000" i="1" dirty="0"/>
              <a:t>www.prirucka.ucj.cas.cz</a:t>
            </a:r>
            <a:r>
              <a:rPr lang="cs-CZ" sz="2000" dirty="0"/>
              <a:t>).</a:t>
            </a:r>
          </a:p>
          <a:p>
            <a:pPr marL="7200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 Pro studium literární výchovy je důležitá obeznámenost se </a:t>
            </a:r>
            <a:r>
              <a:rPr lang="cs-CZ" sz="2000" b="1" dirty="0"/>
              <a:t>společenskohistorickým a literárněhistorickým kontextem </a:t>
            </a:r>
            <a:r>
              <a:rPr lang="cs-CZ" sz="2000" dirty="0"/>
              <a:t>(zejména s důrazem na české dějiny od počátku 19. století do současnosti), kladný vztah k literatuře a </a:t>
            </a:r>
            <a:r>
              <a:rPr lang="cs-CZ" sz="2000" b="1" dirty="0"/>
              <a:t>aktivní čtenářství</a:t>
            </a:r>
            <a:r>
              <a:rPr lang="cs-CZ" sz="2000" dirty="0"/>
              <a:t>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3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B31745-2E04-48FB-8A7D-BAB7429B7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Uchazeč by měl při zahájení studia mít znalosti </a:t>
            </a:r>
            <a:r>
              <a:rPr lang="cs-CZ" b="1" dirty="0"/>
              <a:t>základního učiva matematiky na gymnáziu</a:t>
            </a:r>
            <a:r>
              <a:rPr lang="cs-CZ" dirty="0"/>
              <a:t>: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řešení rovnic a nerovnic,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číselné obory,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teorie dělitelnosti,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/>
              <a:t>základy geometrie</a:t>
            </a:r>
            <a:r>
              <a:rPr lang="cs-CZ" dirty="0"/>
              <a:t>.  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3D4CE5-1B1B-41F3-9F7D-5122B1C16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9438C-4BD2-4D7A-820C-8CE1A2877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F7A5C6-9E2C-434C-9626-A77E667D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Matematika</a:t>
            </a:r>
          </a:p>
        </p:txBody>
      </p:sp>
      <p:pic>
        <p:nvPicPr>
          <p:cNvPr id="7" name="Obrázek 6" descr="Obsah obrázku narozeniny, dort, zdobené, interiér&#10;&#10;Popis byl vytvořen automaticky">
            <a:extLst>
              <a:ext uri="{FF2B5EF4-FFF2-40B4-BE49-F238E27FC236}">
                <a16:creationId xmlns:a16="http://schemas.microsoft.com/office/drawing/2014/main" id="{FE621D33-CCCA-47C7-86E5-13C527E77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184" y="2908883"/>
            <a:ext cx="4251811" cy="23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5C5E4D-C4B4-48F2-BAF0-31C485911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86983-F848-4427-8026-4BFB18CD0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88B0B6-2C6A-4689-ABA4-CA60672B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Cizí jazyk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93651-45B9-44DF-B584-BB140F5C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753200" cy="4766400"/>
          </a:xfrm>
        </p:spPr>
        <p:txBody>
          <a:bodyPr>
            <a:normAutofit/>
          </a:bodyPr>
          <a:lstStyle/>
          <a:p>
            <a:pPr marL="72000" indent="0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Součástí je i studium jednoho cizího jazyka (</a:t>
            </a:r>
            <a:r>
              <a:rPr lang="cs-CZ" sz="2000" b="1" dirty="0"/>
              <a:t>anglický, německý, francouzský </a:t>
            </a:r>
            <a:r>
              <a:rPr lang="cs-CZ" sz="2000" dirty="0"/>
              <a:t>nebo</a:t>
            </a:r>
            <a:r>
              <a:rPr lang="cs-CZ" sz="2000" b="1" dirty="0"/>
              <a:t> ruský</a:t>
            </a:r>
            <a:r>
              <a:rPr lang="cs-CZ" sz="2000" dirty="0"/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Ke studiu jazyka se nekonají žádné </a:t>
            </a:r>
            <a:r>
              <a:rPr lang="cs-CZ" sz="2000" b="1" dirty="0"/>
              <a:t>jazykové zkoušky</a:t>
            </a:r>
            <a:r>
              <a:rPr lang="cs-CZ" sz="20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Předpokládaná vstupní jazyková úroveň je </a:t>
            </a:r>
            <a:r>
              <a:rPr lang="cs-CZ" sz="2000" b="1" dirty="0"/>
              <a:t>alespoň</a:t>
            </a:r>
            <a:r>
              <a:rPr lang="cs-CZ" sz="2000" dirty="0"/>
              <a:t> </a:t>
            </a:r>
            <a:r>
              <a:rPr lang="cs-CZ" sz="2000" b="1" dirty="0"/>
              <a:t>A2 </a:t>
            </a:r>
            <a:r>
              <a:rPr lang="cs-CZ" sz="2000" dirty="0"/>
              <a:t>podle Společného evropského referenčního rámce pro jazyky (http://www.jazykove-urovne.cz/</a:t>
            </a:r>
            <a:r>
              <a:rPr lang="cs-CZ" sz="2000" dirty="0" err="1"/>
              <a:t>spolecny</a:t>
            </a:r>
            <a:r>
              <a:rPr lang="cs-CZ" sz="2000" dirty="0"/>
              <a:t>-evropsky-</a:t>
            </a:r>
            <a:r>
              <a:rPr lang="cs-CZ" sz="2000" dirty="0" err="1"/>
              <a:t>referencni</a:t>
            </a:r>
            <a:r>
              <a:rPr lang="cs-CZ" sz="2000" dirty="0"/>
              <a:t>-</a:t>
            </a:r>
            <a:r>
              <a:rPr lang="cs-CZ" sz="2000" dirty="0" err="1"/>
              <a:t>ramec</a:t>
            </a:r>
            <a:r>
              <a:rPr lang="cs-CZ" sz="2000" dirty="0"/>
              <a:t>/).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Po složení souborné zkoušky přibližně v polovině studia se studenti rozhodují, zda využijí možnost vykonat </a:t>
            </a:r>
            <a:r>
              <a:rPr lang="cs-CZ" sz="2000" b="1" dirty="0"/>
              <a:t>státní závěrečnou zkoušku </a:t>
            </a:r>
            <a:r>
              <a:rPr lang="cs-CZ" sz="2000" dirty="0"/>
              <a:t>z daného jazyka (Učitelství pro 1. stupeň ZŠ).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41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1BEF86-EFB2-4A56-A3AA-FA273504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EAAFD-0B92-4F46-93C9-2572E7091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505581-2AC4-40DE-96FF-A03DE7BF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Nejčastějším výběrem je anglický jazyk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35A94C-231F-46A7-88D0-92CEA08E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0585"/>
            <a:ext cx="10933200" cy="4671415"/>
          </a:xfrm>
        </p:spPr>
        <p:txBody>
          <a:bodyPr>
            <a:normAutofit fontScale="55000" lnSpcReduction="20000"/>
          </a:bodyPr>
          <a:lstStyle/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Požadovaná vstupní jazyková úroveň je u tohoto jazyka vyšší než u ostatních, tj. B1 dle SERRJ.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V prvních pěti semestrech studenti </a:t>
            </a:r>
            <a:r>
              <a:rPr lang="cs-CZ" altLang="cs-CZ" dirty="0">
                <a:latin typeface="Arial" panose="020B0604020202020204" pitchFamily="34" charset="0"/>
              </a:rPr>
              <a:t>Učitelství pro 1. stupeň ZŠ studují výslovnost, </a:t>
            </a:r>
            <a:r>
              <a:rPr lang="cs-CZ" altLang="cs-CZ" b="1" dirty="0">
                <a:latin typeface="Arial" panose="020B0604020202020204" pitchFamily="34" charset="0"/>
              </a:rPr>
              <a:t>praktický jazyk a gramatiku na úrovni B1 a B2 dle SERRJ</a:t>
            </a:r>
            <a:r>
              <a:rPr lang="cs-CZ" altLang="cs-CZ" dirty="0">
                <a:latin typeface="Arial" panose="020B0604020202020204" pitchFamily="34" charset="0"/>
              </a:rPr>
              <a:t>. Na konci tohoto pětisemestrálního úseku dochází k rozdělení programu do dvou větví: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endParaRPr lang="cs-CZ" sz="1800" dirty="0">
              <a:latin typeface="Arial" panose="020B0604020202020204" pitchFamily="34" charset="0"/>
            </a:endParaRPr>
          </a:p>
          <a:p>
            <a:pPr marL="228600" lvl="0" indent="-228600" eaLnBrk="0" hangingPunc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dirty="0">
                <a:latin typeface="Arial" panose="020B0604020202020204" pitchFamily="34" charset="0"/>
              </a:rPr>
              <a:t>Studenti, kteří si </a:t>
            </a:r>
            <a:r>
              <a:rPr lang="cs-CZ" altLang="cs-CZ" b="1" dirty="0">
                <a:latin typeface="Arial" panose="020B0604020202020204" pitchFamily="34" charset="0"/>
              </a:rPr>
              <a:t>nepřejí</a:t>
            </a:r>
            <a:r>
              <a:rPr lang="cs-CZ" altLang="cs-CZ" dirty="0">
                <a:latin typeface="Arial" panose="020B0604020202020204" pitchFamily="34" charset="0"/>
              </a:rPr>
              <a:t> anglický jazyk vyučovat na prvním stupni, další dva semestry studují předměty praktický jazyk a přípravu na jazykovou zkoušku. Jazykovou zkoušku na úrovni B2 dle SERRJ pak studenti mohou absolvovat v sedmém až devátém semestru.</a:t>
            </a:r>
          </a:p>
          <a:p>
            <a:pPr marL="228600" lvl="0" indent="-228600" eaLnBrk="0" hangingPunc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altLang="cs-CZ" dirty="0">
                <a:latin typeface="Arial" panose="020B0604020202020204" pitchFamily="34" charset="0"/>
              </a:rPr>
              <a:t>Studenti, kteří si </a:t>
            </a:r>
            <a:r>
              <a:rPr lang="cs-CZ" altLang="cs-CZ" b="1" dirty="0">
                <a:latin typeface="Arial" panose="020B0604020202020204" pitchFamily="34" charset="0"/>
              </a:rPr>
              <a:t>přejí</a:t>
            </a:r>
            <a:r>
              <a:rPr lang="cs-CZ" altLang="cs-CZ" dirty="0">
                <a:latin typeface="Arial" panose="020B0604020202020204" pitchFamily="34" charset="0"/>
              </a:rPr>
              <a:t> anglický jazyk vyučovat na prvním stupni, absolvují v pátém semestru volitelnou Soubornou zkoušku. Po jejím úspěšném složení mohou tito studenti v šestém až devátém semestru pokračovat v předmětech (literatura pro děti, didaktika anglického jazyka, výuková praxe), které vedou ke státní zkoušce z anglického jazyka a didaktiky.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latin typeface="Arial" panose="020B0604020202020204" pitchFamily="34" charset="0"/>
              </a:rPr>
              <a:t>V programu Učitelství pro mateřské školy je ve 2. semestru rozvíjena gramatika a výslovnost a ve 3. semestru didaktika.</a:t>
            </a:r>
          </a:p>
          <a:p>
            <a:pPr marL="228600" lvl="0" indent="-228600" eaLnBrk="0" hangingPunct="0">
              <a:spcBef>
                <a:spcPct val="0"/>
              </a:spcBef>
              <a:buClrTx/>
              <a:buSzTx/>
              <a:buFontTx/>
              <a:buAutoNum type="arabicPeriod"/>
            </a:pPr>
            <a:endParaRPr lang="cs-CZ" dirty="0">
              <a:latin typeface="Arial" panose="020B0604020202020204" pitchFamily="34" charset="0"/>
            </a:endParaRPr>
          </a:p>
          <a:p>
            <a:pPr marL="0" lvl="0" indent="0" algn="r" eaLnBrk="0" hangingPunct="0">
              <a:spcBef>
                <a:spcPct val="0"/>
              </a:spcBef>
              <a:buClrTx/>
              <a:buSzTx/>
              <a:buNone/>
            </a:pPr>
            <a:endParaRPr lang="cs-CZ" sz="1050" i="1" dirty="0">
              <a:latin typeface="Arial" panose="020B0604020202020204" pitchFamily="34" charset="0"/>
            </a:endParaRPr>
          </a:p>
          <a:p>
            <a:pPr marL="0" lvl="0" indent="0" algn="r" eaLnBrk="0" hangingPunct="0">
              <a:spcBef>
                <a:spcPct val="0"/>
              </a:spcBef>
              <a:buClrTx/>
              <a:buSzTx/>
              <a:buNone/>
            </a:pPr>
            <a:r>
              <a:rPr lang="cs-CZ" b="1" i="1" dirty="0">
                <a:latin typeface="Arial" panose="020B0604020202020204" pitchFamily="34" charset="0"/>
              </a:rPr>
              <a:t>U dalších jazyků je to obdobné - vstupní úroveň A2 </a:t>
            </a:r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55B6DC-684C-4292-BC86-E25E0182AC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F1DDA-D82F-4090-94A1-1545E897E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1635C5-4075-440D-83EE-8A1D62BD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Hudební výchova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5B29D7-AD24-4495-97F2-246FC9F24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431"/>
            <a:ext cx="10753200" cy="48015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Předpokladem jsou znalosti základních </a:t>
            </a:r>
            <a:r>
              <a:rPr lang="cs-CZ" b="1" dirty="0"/>
              <a:t>hudebně teoretických pojmů</a:t>
            </a:r>
            <a:r>
              <a:rPr lang="cs-CZ" dirty="0"/>
              <a:t>, </a:t>
            </a:r>
            <a:r>
              <a:rPr lang="cs-CZ" b="1" dirty="0"/>
              <a:t>čtení a psaní not </a:t>
            </a:r>
            <a:r>
              <a:rPr lang="cs-CZ" dirty="0"/>
              <a:t>v houslovém i basovém klíči, </a:t>
            </a:r>
            <a:r>
              <a:rPr lang="cs-CZ" b="1" dirty="0"/>
              <a:t>stupnice dur a moll</a:t>
            </a:r>
            <a:r>
              <a:rPr lang="cs-CZ" dirty="0"/>
              <a:t>, stavba základních </a:t>
            </a:r>
            <a:r>
              <a:rPr lang="cs-CZ" b="1" dirty="0"/>
              <a:t>intervalů</a:t>
            </a:r>
            <a:r>
              <a:rPr lang="cs-CZ" dirty="0"/>
              <a:t>, durových a mollových </a:t>
            </a:r>
            <a:r>
              <a:rPr lang="cs-CZ" b="1" dirty="0"/>
              <a:t>kvintakordů</a:t>
            </a:r>
            <a:r>
              <a:rPr lang="cs-CZ" dirty="0"/>
              <a:t> a dominantního </a:t>
            </a:r>
            <a:r>
              <a:rPr lang="cs-CZ" b="1" dirty="0"/>
              <a:t>septakordu</a:t>
            </a:r>
            <a:r>
              <a:rPr lang="cs-CZ" dirty="0"/>
              <a:t> včetně obratů, hlavní </a:t>
            </a:r>
            <a:r>
              <a:rPr lang="cs-CZ" b="1" dirty="0"/>
              <a:t>harmonické funkce </a:t>
            </a:r>
            <a:r>
              <a:rPr lang="cs-CZ" dirty="0"/>
              <a:t>(T, D, 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Schopnost opakovat jednoduché </a:t>
            </a:r>
            <a:r>
              <a:rPr lang="cs-CZ" b="1" dirty="0"/>
              <a:t>melodicko-rytmické útvary</a:t>
            </a:r>
            <a:r>
              <a:rPr lang="cs-CZ" dirty="0"/>
              <a:t>, sluchově analyzovat a zazpívat jednotlivé </a:t>
            </a:r>
            <a:r>
              <a:rPr lang="cs-CZ" b="1" dirty="0"/>
              <a:t>tóny zahraných kvintakordů</a:t>
            </a:r>
            <a:r>
              <a:rPr lang="cs-CZ" dirty="0"/>
              <a:t>, popř. dominantního </a:t>
            </a:r>
            <a:r>
              <a:rPr lang="cs-CZ" b="1" dirty="0"/>
              <a:t>septakordu</a:t>
            </a:r>
            <a:r>
              <a:rPr lang="cs-CZ" dirty="0"/>
              <a:t>.</a:t>
            </a:r>
            <a:r>
              <a:rPr lang="cs-CZ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Kultivovaný a intonačně čistý </a:t>
            </a:r>
            <a:r>
              <a:rPr lang="cs-CZ" b="1" dirty="0"/>
              <a:t>přednes jednoduché písně</a:t>
            </a:r>
            <a:r>
              <a:rPr lang="cs-CZ" dirty="0"/>
              <a:t>, zřetelná </a:t>
            </a:r>
            <a:r>
              <a:rPr lang="cs-CZ" b="1" dirty="0"/>
              <a:t>výslovnost</a:t>
            </a:r>
            <a:r>
              <a:rPr lang="cs-CZ" dirty="0"/>
              <a:t> bez artikulačních vad.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Pro </a:t>
            </a:r>
            <a:r>
              <a:rPr lang="cs-CZ" b="1" dirty="0"/>
              <a:t>hru na klavír </a:t>
            </a:r>
            <a:r>
              <a:rPr lang="cs-CZ" dirty="0"/>
              <a:t>zvládnutí technických cvičení a přednesových skladeb na úrovni některé ze standardních klavírních škol pro začátečníky. Doporučená </a:t>
            </a:r>
            <a:r>
              <a:rPr lang="cs-CZ" b="1" dirty="0"/>
              <a:t>vstupní úroveň </a:t>
            </a:r>
            <a:r>
              <a:rPr lang="cs-CZ" dirty="0"/>
              <a:t>je absolutorium 1. stupně základní umělecké školy.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Součástí je také </a:t>
            </a:r>
            <a:r>
              <a:rPr lang="cs-CZ" b="1" dirty="0"/>
              <a:t>hra na sopránovou zobcovou flétnu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9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Hru na klavír </a:t>
            </a:r>
            <a:r>
              <a:rPr lang="cs-CZ" sz="2900" b="1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nelze</a:t>
            </a:r>
            <a:r>
              <a:rPr lang="cs-CZ" sz="2900" dirty="0">
                <a:solidFill>
                  <a:srgbClr val="201F1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nahradit hrou na jiný hudební nástroj.</a:t>
            </a:r>
            <a:endParaRPr lang="cs-CZ" sz="2900" dirty="0"/>
          </a:p>
        </p:txBody>
      </p:sp>
      <p:pic>
        <p:nvPicPr>
          <p:cNvPr id="7" name="Obrázek 6" descr="Obsah obrázku dítě, interiér, osoba, malé&#10;&#10;Popis byl vytvořen automaticky">
            <a:extLst>
              <a:ext uri="{FF2B5EF4-FFF2-40B4-BE49-F238E27FC236}">
                <a16:creationId xmlns:a16="http://schemas.microsoft.com/office/drawing/2014/main" id="{D921B625-4525-418C-9D71-3BE76C1E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13" y="4287139"/>
            <a:ext cx="3289292" cy="21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32BC8-636F-47AE-919C-9467298FF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3398" y="6228000"/>
            <a:ext cx="7876602" cy="252000"/>
          </a:xfrm>
        </p:spPr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219F3A-B9A2-4276-AF5A-D3C5AA597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5CC3EF-B7DE-47CB-82A1-5379742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Výtvarná výchova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7B4494-AACA-4F0E-A7E7-DC64FBBE7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1895912"/>
            <a:ext cx="7047523" cy="3936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Předpokladem je </a:t>
            </a:r>
            <a:r>
              <a:rPr lang="cs-CZ" sz="2400" b="1" dirty="0"/>
              <a:t>zájem</a:t>
            </a:r>
            <a:r>
              <a:rPr lang="cs-CZ" sz="2400" dirty="0"/>
              <a:t> uchazeče </a:t>
            </a:r>
            <a:br>
              <a:rPr lang="cs-CZ" sz="2400" dirty="0"/>
            </a:br>
            <a:r>
              <a:rPr lang="cs-CZ" sz="2400" dirty="0"/>
              <a:t>o </a:t>
            </a:r>
            <a:r>
              <a:rPr lang="cs-CZ" sz="2400" b="1" dirty="0"/>
              <a:t>výtvarné umění </a:t>
            </a:r>
            <a:r>
              <a:rPr lang="cs-CZ" sz="2400" dirty="0"/>
              <a:t>a kulturu.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Základní vhled do problematiky </a:t>
            </a:r>
            <a:br>
              <a:rPr lang="cs-CZ" sz="2400" dirty="0"/>
            </a:br>
            <a:r>
              <a:rPr lang="cs-CZ" sz="2400" b="1" dirty="0"/>
              <a:t>vývoje </a:t>
            </a:r>
            <a:r>
              <a:rPr lang="cs-CZ" sz="2400" dirty="0"/>
              <a:t>výtvarného</a:t>
            </a:r>
            <a:r>
              <a:rPr lang="cs-CZ" sz="2400" b="1" dirty="0"/>
              <a:t> </a:t>
            </a:r>
            <a:r>
              <a:rPr lang="cs-CZ" sz="2400" dirty="0"/>
              <a:t>umění.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Elementární výtvarné </a:t>
            </a:r>
            <a:r>
              <a:rPr lang="cs-CZ" sz="2400" b="1" dirty="0"/>
              <a:t>znalosti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b="1" dirty="0"/>
              <a:t>dovednosti </a:t>
            </a:r>
            <a:r>
              <a:rPr lang="cs-CZ" sz="2400" dirty="0"/>
              <a:t>– kresba, malba, </a:t>
            </a:r>
            <a:br>
              <a:rPr lang="cs-CZ" sz="2400" dirty="0"/>
            </a:br>
            <a:r>
              <a:rPr lang="cs-CZ" sz="2400" dirty="0"/>
              <a:t>prostorová tvorba.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Obrázek 6" descr="Obsah obrázku jídlo&#10;&#10;Popis byl vytvořen automaticky">
            <a:extLst>
              <a:ext uri="{FF2B5EF4-FFF2-40B4-BE49-F238E27FC236}">
                <a16:creationId xmlns:a16="http://schemas.microsoft.com/office/drawing/2014/main" id="{AFBA7CB4-DF80-4EE4-BCB4-59759ED18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8" y="969171"/>
            <a:ext cx="4664279" cy="54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9003E9F-9E1E-4013-B2F8-A64961F1E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54" y="4286774"/>
            <a:ext cx="3704492" cy="241603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E269EE-DDC3-4AE1-9CFD-EC477FDE03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Požadavky na uchazeče o studium programů UMŠ a U1ZŠ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4BE440-ADD8-4CA2-9DF2-F0D57AEC7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986B77-32B1-426F-9DB5-C18C81A5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a informační výchova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8B983F-14C8-4AB1-BBE5-AFA584AB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7" y="1359001"/>
            <a:ext cx="10452324" cy="4139998"/>
          </a:xfrm>
        </p:spPr>
        <p:txBody>
          <a:bodyPr>
            <a:normAutofit fontScale="92500"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sz="2200" dirty="0"/>
              <a:t>Studium </a:t>
            </a:r>
            <a:r>
              <a:rPr lang="cs-CZ" sz="2200" b="1" dirty="0"/>
              <a:t>technické</a:t>
            </a:r>
            <a:r>
              <a:rPr lang="cs-CZ" sz="2200" dirty="0"/>
              <a:t> a </a:t>
            </a:r>
            <a:r>
              <a:rPr lang="cs-CZ" sz="2200" b="1" dirty="0"/>
              <a:t>informační</a:t>
            </a:r>
            <a:r>
              <a:rPr lang="cs-CZ" sz="2200" dirty="0"/>
              <a:t> výchovy</a:t>
            </a:r>
            <a:r>
              <a:rPr lang="cs-CZ" sz="2200" b="1" dirty="0"/>
              <a:t> </a:t>
            </a:r>
            <a:r>
              <a:rPr lang="cs-CZ" sz="2200" dirty="0"/>
              <a:t>probíhá ve dvou oblastech: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Výuka </a:t>
            </a:r>
            <a:r>
              <a:rPr lang="cs-CZ" sz="2200" b="1" dirty="0"/>
              <a:t>praktických činností </a:t>
            </a:r>
            <a:r>
              <a:rPr lang="cs-CZ" sz="2200" dirty="0"/>
              <a:t>s technickými nebo přírodními materiály a práce s konstrukčními stavebnicemi. Studenti se mohou realizovat při tvořivých činnostech a objevovat krásu lidových tradic. Výuka rozvíjí motorické dovednosti, technické myšlení a kreativitu.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Výuka </a:t>
            </a:r>
            <a:r>
              <a:rPr lang="cs-CZ" sz="2200" b="1" dirty="0"/>
              <a:t>informačně technického </a:t>
            </a:r>
            <a:r>
              <a:rPr lang="cs-CZ" sz="2200" dirty="0"/>
              <a:t>charakteru, kde studenti pracují nejen s výpočetní technikou. Studium základů IT rozvíjí informatické myšlení, práci s interaktivní technikou a multimédii, zaměřuje se na jednoduché robotické pomůcky vhodné pro MŠ a 1. stupeň ZŠ.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2421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224</TotalTime>
  <Words>1058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Učitelství pro mateřské školy  Učitelství pro 1. stupeň základní školy</vt:lpstr>
      <vt:lpstr>Uchazeči by měli počítat s tím, že:</vt:lpstr>
      <vt:lpstr>Český jazyk a literatura</vt:lpstr>
      <vt:lpstr>Matematika</vt:lpstr>
      <vt:lpstr>Cizí jazyk</vt:lpstr>
      <vt:lpstr>Nejčastějším výběrem je anglický jazyk</vt:lpstr>
      <vt:lpstr>Hudební výchova</vt:lpstr>
      <vt:lpstr>Výtvarná výchova</vt:lpstr>
      <vt:lpstr>Technická a informační výchova</vt:lpstr>
      <vt:lpstr>Tělesná výchova a výchova ke zdraví</vt:lpstr>
      <vt:lpstr>Děsí Vás to?</vt:lpstr>
      <vt:lpstr>Těšíme se na Vás!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Jiří Havel</cp:lastModifiedBy>
  <cp:revision>16</cp:revision>
  <cp:lastPrinted>1601-01-01T00:00:00Z</cp:lastPrinted>
  <dcterms:created xsi:type="dcterms:W3CDTF">2020-01-22T12:46:27Z</dcterms:created>
  <dcterms:modified xsi:type="dcterms:W3CDTF">2021-11-24T09:58:54Z</dcterms:modified>
</cp:coreProperties>
</file>