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rimped/pro-studenty/ucitelstvi-pro-prvni-stupen-z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D02C7F-8C9B-4A70-912D-94F1EB62F9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EACC39-4828-405F-B7B2-7858072A5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63B79-3AAF-4F92-8672-6BEA7CF5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Setkání fakultních provázejících učitelů a metodiků praxe</a:t>
            </a:r>
            <a:br>
              <a:rPr lang="cs-CZ" dirty="0"/>
            </a:br>
            <a:r>
              <a:rPr lang="cs-CZ" sz="2800" dirty="0"/>
              <a:t>2. prosince 2021</a:t>
            </a:r>
            <a:br>
              <a:rPr lang="cs-CZ" sz="2800" dirty="0"/>
            </a:br>
            <a:br>
              <a:rPr lang="cs-CZ" sz="2800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8C17C33-1A7E-433C-9FFE-11D3EF500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013" y="4912948"/>
            <a:ext cx="11361600" cy="698497"/>
          </a:xfrm>
        </p:spPr>
        <p:txBody>
          <a:bodyPr/>
          <a:lstStyle/>
          <a:p>
            <a:r>
              <a:rPr lang="cs-CZ" dirty="0"/>
              <a:t>Studijní program Učitelství pro 1. stupeň ZŠ</a:t>
            </a:r>
          </a:p>
        </p:txBody>
      </p:sp>
    </p:spTree>
    <p:extLst>
      <p:ext uri="{BB962C8B-B14F-4D97-AF65-F5344CB8AC3E}">
        <p14:creationId xmlns:p14="http://schemas.microsoft.com/office/powerpoint/2010/main" val="88373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66A98E-FAE8-4023-A9C3-530CA376D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FECC4-C0F6-43E1-87BF-BE7F9812C1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D129BB-150A-49CA-8760-C728F9B8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302984-7163-4D32-AED9-8CC7E021A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Děkuji za pozornost, vaše náměty na zkvalitnění praxe a těším se na osobní viděnou.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Za katedru primární pedagogiky</a:t>
            </a:r>
          </a:p>
          <a:p>
            <a:pPr marL="72000" indent="0">
              <a:buNone/>
            </a:pPr>
            <a:r>
              <a:rPr lang="cs-CZ" dirty="0"/>
              <a:t>Petra Vystrčilová</a:t>
            </a:r>
          </a:p>
        </p:txBody>
      </p:sp>
    </p:spTree>
    <p:extLst>
      <p:ext uri="{BB962C8B-B14F-4D97-AF65-F5344CB8AC3E}">
        <p14:creationId xmlns:p14="http://schemas.microsoft.com/office/powerpoint/2010/main" val="21057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9BDABE-A6F3-4A66-86F4-AD1CB61889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FBA1D3-8433-4E71-B1BA-F84CBB372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903ED1-B25C-475E-B997-E90FD761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praxí v jednotlivých semestrech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4210FC-0530-4674-B304-7A969FE7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1. semestr – vstupní pedagogická praxe (vybrané brněnské školy)</a:t>
            </a:r>
          </a:p>
          <a:p>
            <a:pPr marL="72000" indent="0">
              <a:buNone/>
            </a:pPr>
            <a:r>
              <a:rPr lang="cs-CZ" dirty="0"/>
              <a:t>2. semestr – pedagogicko-psychologická praxe (v místě bydliště)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3. – 4. semestr – asistentská praxe (fakultní brněnské školy)</a:t>
            </a:r>
          </a:p>
          <a:p>
            <a:pPr marL="72000" indent="0">
              <a:buNone/>
            </a:pPr>
            <a:r>
              <a:rPr lang="cs-CZ" dirty="0"/>
              <a:t>5. – 6. semestr – praxe k </a:t>
            </a:r>
            <a:r>
              <a:rPr lang="cs-CZ" dirty="0" err="1"/>
              <a:t>ped</a:t>
            </a:r>
            <a:r>
              <a:rPr lang="cs-CZ" dirty="0"/>
              <a:t>-psy diagnostice (v místě bydliště)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7. – 8. semestr – souvislá praxe (fakultní brněnské školy)</a:t>
            </a:r>
          </a:p>
          <a:p>
            <a:pPr marL="72000" indent="0">
              <a:buNone/>
            </a:pPr>
            <a:r>
              <a:rPr lang="cs-CZ" dirty="0"/>
              <a:t>9. – 10. semestr – souvislá praxe (v místě bydliště)</a:t>
            </a:r>
          </a:p>
        </p:txBody>
      </p:sp>
    </p:spTree>
    <p:extLst>
      <p:ext uri="{BB962C8B-B14F-4D97-AF65-F5344CB8AC3E}">
        <p14:creationId xmlns:p14="http://schemas.microsoft.com/office/powerpoint/2010/main" val="110905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8A6CAF-6640-45B2-B37A-CEC93D83DC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CF8ACA-EE1D-4ADC-A49C-99E36DB78F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9564BC-04C7-402C-8170-32C0CB9C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web praxí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C79A21-35A5-446E-90EA-191DDEDA2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https://www.ped.muni.cz/primped/pro-studenty/ucitelstvi-pro-prvni-stupen-zs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67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C42269-4A3D-484B-AF18-E6D9D4046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6F32A-37A6-44EB-AE7E-B188BE58A2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285951-9987-4C81-AAA1-CBC603D4C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Souvislá pedagogická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82569B-220B-4BB8-9B21-0DB550453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Zařazena do 7. a 8. semestru</a:t>
            </a:r>
          </a:p>
          <a:p>
            <a:r>
              <a:rPr lang="cs-CZ" dirty="0"/>
              <a:t>Student vyučuje u brněnských fakultních provázejících učitelů</a:t>
            </a:r>
          </a:p>
          <a:p>
            <a:r>
              <a:rPr lang="cs-CZ" dirty="0"/>
              <a:t>Požadavky k praxi: </a:t>
            </a:r>
          </a:p>
          <a:p>
            <a:pPr lvl="1"/>
            <a:r>
              <a:rPr lang="cs-CZ" sz="2400" dirty="0"/>
              <a:t>10 odučených a reflektovaných vyučovaných hodin, které jsou zaznamenané do studijní přípravy na vyučovací hodinu (dostupné na webu praxí)</a:t>
            </a:r>
          </a:p>
          <a:p>
            <a:pPr lvl="1"/>
            <a:r>
              <a:rPr lang="cs-CZ" sz="2400" dirty="0"/>
              <a:t>Vyplněné sebehodnocení studenta včetně hodnocení </a:t>
            </a:r>
            <a:r>
              <a:rPr lang="cs-CZ" sz="2400"/>
              <a:t>od provázejícího učitele</a:t>
            </a:r>
            <a:endParaRPr lang="cs-CZ" sz="2400" dirty="0"/>
          </a:p>
          <a:p>
            <a:pPr lvl="1"/>
            <a:r>
              <a:rPr lang="cs-CZ" sz="2400" dirty="0"/>
              <a:t>Portfolio a pedagogický deník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53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1A4EE5-BA5C-4BA1-AD3D-5B10FE3F3C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15C4FC-C6B8-410E-9413-6CB01E1E4D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83E57-0F38-4C9F-BB49-9CFB65FD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2685"/>
            <a:ext cx="10753200" cy="451576"/>
          </a:xfrm>
        </p:spPr>
        <p:txBody>
          <a:bodyPr/>
          <a:lstStyle/>
          <a:p>
            <a:r>
              <a:rPr lang="cs-CZ" dirty="0"/>
              <a:t>Co je úlohou fakultních provázejících učitelů? Pár příkladů…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D01733-EF58-44FC-9023-1A3D1C153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1131"/>
            <a:ext cx="10753200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Přijímejte prosím přednostně studenty, jejichž praxe je na fakultních školách (asistentská a souvislá praxe).</a:t>
            </a:r>
          </a:p>
          <a:p>
            <a:pPr>
              <a:buFontTx/>
              <a:buChar char="-"/>
            </a:pPr>
            <a:r>
              <a:rPr lang="cs-CZ" sz="2000" dirty="0"/>
              <a:t>Pokud nemůžete (nechcete) přijmout studenty, kontaktujte mě, předejdeme tak stížnostem ze strany studentů.</a:t>
            </a:r>
          </a:p>
          <a:p>
            <a:pPr>
              <a:buFontTx/>
              <a:buChar char="-"/>
            </a:pPr>
            <a:r>
              <a:rPr lang="cs-CZ" sz="2000" dirty="0"/>
              <a:t>Vyžadujte přípravu na výuku před výstupem studenta, protože je to důležitá součást praxe.</a:t>
            </a:r>
          </a:p>
          <a:p>
            <a:pPr>
              <a:buFontTx/>
              <a:buChar char="-"/>
            </a:pPr>
            <a:r>
              <a:rPr lang="cs-CZ" sz="2000" dirty="0"/>
              <a:t>Bezprostředně po výstupu studenta prosím o reflexi </a:t>
            </a:r>
            <a:r>
              <a:rPr lang="cs-CZ" sz="2400" dirty="0"/>
              <a:t>(</a:t>
            </a:r>
            <a:r>
              <a:rPr lang="cs-CZ" sz="2000" dirty="0"/>
              <a:t>diskutujte o stanovených cílech a jejich naplnění; o zvolených metodách a formách výuky, o poskytování zpětné vazby, o komunikačních dovednostech aj.).</a:t>
            </a:r>
          </a:p>
          <a:p>
            <a:pPr>
              <a:buFontTx/>
              <a:buChar char="-"/>
            </a:pPr>
            <a:r>
              <a:rPr lang="cs-CZ" sz="2000" dirty="0"/>
              <a:t>Vaše postřehy zaznamenejte také do hodnoticího archu, ve kterém máte prostor pro slovní hodnocení (nejen) výuky studentů.</a:t>
            </a:r>
          </a:p>
          <a:p>
            <a:pPr marL="72000" indent="0">
              <a:buNone/>
            </a:pP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53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2E4D67-F117-4F87-BE9B-5AEA5EF3C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8F287F-E978-404A-A2F1-676443E2A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35BCC-256B-467A-9AE5-F913D39A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vyplynulo ze stručné reflexe studentů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F48A60-E24D-4AEC-9B3A-FA211F12D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Studenti vesměs vnímali praxi pozitivně, inspirativně a odnesli si řadu silných zážitků a zkušeností</a:t>
            </a:r>
          </a:p>
          <a:p>
            <a:pPr lvl="1"/>
            <a:r>
              <a:rPr lang="cs-CZ" dirty="0"/>
              <a:t>Pro některé studenty to byla první vyučovací zkušenost. Ocenili vaši podporu, protože si příliš nevěřili a byli nervózní.</a:t>
            </a:r>
          </a:p>
          <a:p>
            <a:pPr lvl="1"/>
            <a:r>
              <a:rPr lang="cs-CZ" dirty="0"/>
              <a:t>Někteří studenti si vyzkoušeli také online výuku, což pro ně byl silný zážitek a opět ocenili vaši podporu.</a:t>
            </a:r>
          </a:p>
          <a:p>
            <a:pPr lvl="1"/>
            <a:r>
              <a:rPr lang="cs-CZ" dirty="0"/>
              <a:t>Studenti vnímali posun ve vyučovacích pokusech, k čemuž jim pomohla i vaše zpětná vazba (např. časové rozvržení hodiny, pokusy o individualizaci a diferenciaci nebo čas strávený nad přípravou </a:t>
            </a:r>
            <a:r>
              <a:rPr lang="cs-CZ" dirty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Oceňovali dobrou organizaci při přechodu do online výuky nebo do jiné třídy</a:t>
            </a:r>
            <a:endParaRPr lang="cs-CZ" dirty="0"/>
          </a:p>
          <a:p>
            <a:pPr lvl="1"/>
            <a:r>
              <a:rPr lang="cs-CZ" dirty="0"/>
              <a:t>Tato souvislá praxe utvrdila studenty v dobré volbě budoucího povolání</a:t>
            </a:r>
          </a:p>
          <a:p>
            <a:pPr lvl="1">
              <a:lnSpc>
                <a:spcPct val="150000"/>
              </a:lnSpc>
              <a:buClr>
                <a:srgbClr val="0000DC"/>
              </a:buCl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0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F8441D-5D38-4A13-8EFC-89AE4E64B8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FB91A-050E-427E-A9D2-3F860EA7E1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663FA-EA33-4F43-80B3-D845F4E7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280352-8D8A-4DCF-AC5E-0DBBBFAFA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Arial"/>
              </a:rPr>
              <a:t>Ne všechny komentáře byly dobré</a:t>
            </a:r>
          </a:p>
          <a:p>
            <a:pPr lvl="1"/>
            <a:r>
              <a:rPr lang="cs-CZ" dirty="0"/>
              <a:t>Naštěstí jen výjimečně, ale přece…</a:t>
            </a:r>
          </a:p>
          <a:p>
            <a:pPr lvl="1"/>
            <a:r>
              <a:rPr lang="cs-CZ" dirty="0"/>
              <a:t>Studenti nevnímali dostatečnou podporu ze strany učitelů (pomoc při přípravě či reflexe výstupu)</a:t>
            </a:r>
          </a:p>
          <a:p>
            <a:pPr lvl="1"/>
            <a:r>
              <a:rPr lang="cs-CZ" dirty="0"/>
              <a:t>Některé praxe byly předčasně ukončené z karanténních důvodů (studenti to vnímali tak, že nejsou ve škole v té chvíli vítáni)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0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338110-64A9-4EE7-A012-C97E258996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212D1E-A134-44C3-BB0C-8DD79BA11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8F023F-A964-49CF-AB4F-EF0491EFA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Medailonky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C72645-2E78-4B17-80F8-6974548B1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Společně tvoříme tým lidí a společenství praxí, proto chceme naši spolupráci zveřejnit.</a:t>
            </a:r>
          </a:p>
          <a:p>
            <a:r>
              <a:rPr lang="cs-CZ" dirty="0"/>
              <a:t>Medailonky by měly obsahovat stěžejní informace o vás a vašem přístupu k výuce </a:t>
            </a:r>
            <a:r>
              <a:rPr lang="cs-CZ" sz="2000" dirty="0"/>
              <a:t>(ale není v mých silách je každý rok vyměňovat, proto by neměly obsahovat informace typu: „Letos učím 4.A“, nebo „Učím 15. rokem“. Děkuji </a:t>
            </a:r>
            <a:r>
              <a:rPr lang="cs-CZ" sz="2000" dirty="0">
                <a:sym typeface="Wingdings" panose="05000000000000000000" pitchFamily="2" charset="2"/>
              </a:rPr>
              <a:t>).</a:t>
            </a:r>
            <a:endParaRPr lang="cs-CZ" sz="2000" dirty="0"/>
          </a:p>
          <a:p>
            <a:r>
              <a:rPr lang="cs-CZ" dirty="0"/>
              <a:t>Studenty na medailonky odkazujeme, proto všechny prosím o kontrolu jejich aktuálnosti.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89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2469D4-6C77-49DB-AA66-3AD5758C3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0CDF13-208E-4C88-8035-4ED2006750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BF729-6BC0-4E53-AE00-FAB7C8F8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4194F8-E231-48DA-80A1-2EF6B5308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ledna bych ráda postupně navštěvovala jednotlivé školy a provázející učitele, abychom se poznali osobně </a:t>
            </a:r>
            <a:r>
              <a:rPr lang="cs-CZ" sz="2000" dirty="0"/>
              <a:t>(rozpis návštěv pošlu na začátku ledna)</a:t>
            </a:r>
            <a:r>
              <a:rPr lang="cs-CZ" dirty="0"/>
              <a:t>.</a:t>
            </a:r>
          </a:p>
          <a:p>
            <a:r>
              <a:rPr lang="cs-CZ" dirty="0"/>
              <a:t>Pro naše příští setkání plánujeme seminář s názvem „Náměty pro výtvarnou výchovu na prvním stupni ZŠ inspirované uměním a kulturou“, který povede paní docentka Stadlerová z katedry výtvarné výchovy.</a:t>
            </a:r>
          </a:p>
        </p:txBody>
      </p:sp>
    </p:spTree>
    <p:extLst>
      <p:ext uri="{BB962C8B-B14F-4D97-AF65-F5344CB8AC3E}">
        <p14:creationId xmlns:p14="http://schemas.microsoft.com/office/powerpoint/2010/main" val="14520575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Prezentace-EDU-CZ[2024]</Template>
  <TotalTime>331</TotalTime>
  <Words>661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Setkání fakultních provázejících učitelů a metodiků praxe 2. prosince 2021   </vt:lpstr>
      <vt:lpstr>Přehled praxí v jednotlivých semestrech</vt:lpstr>
      <vt:lpstr>Odkaz na web praxí</vt:lpstr>
      <vt:lpstr>Souvislá pedagogická praxe</vt:lpstr>
      <vt:lpstr>Co je úlohou fakultních provázejících učitelů? Pár příkladů…</vt:lpstr>
      <vt:lpstr>Co vyplynulo ze stručné reflexe studentů</vt:lpstr>
      <vt:lpstr>Prezentace aplikace PowerPoint</vt:lpstr>
      <vt:lpstr>Medailonky</vt:lpstr>
      <vt:lpstr>Různé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Vystrčilová</dc:creator>
  <cp:lastModifiedBy>Petra Vystrčilová</cp:lastModifiedBy>
  <cp:revision>18</cp:revision>
  <cp:lastPrinted>1601-01-01T00:00:00Z</cp:lastPrinted>
  <dcterms:created xsi:type="dcterms:W3CDTF">2019-04-06T08:18:50Z</dcterms:created>
  <dcterms:modified xsi:type="dcterms:W3CDTF">2021-12-03T12:55:39Z</dcterms:modified>
</cp:coreProperties>
</file>