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62" r:id="rId6"/>
    <p:sldId id="263" r:id="rId7"/>
    <p:sldId id="275" r:id="rId8"/>
    <p:sldId id="276" r:id="rId9"/>
    <p:sldId id="277" r:id="rId10"/>
    <p:sldId id="279" r:id="rId11"/>
    <p:sldId id="280" r:id="rId12"/>
    <p:sldId id="274" r:id="rId13"/>
    <p:sldId id="290" r:id="rId14"/>
    <p:sldId id="283" r:id="rId15"/>
    <p:sldId id="284" r:id="rId16"/>
    <p:sldId id="291" r:id="rId17"/>
    <p:sldId id="278" r:id="rId18"/>
    <p:sldId id="282" r:id="rId19"/>
    <p:sldId id="267" r:id="rId20"/>
    <p:sldId id="285" r:id="rId21"/>
    <p:sldId id="286" r:id="rId22"/>
    <p:sldId id="287" r:id="rId23"/>
    <p:sldId id="270" r:id="rId24"/>
    <p:sldId id="292" r:id="rId25"/>
    <p:sldId id="289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" panose="020B0604020202020204" charset="-18"/>
      <p:regular r:id="rId32"/>
      <p:bold r:id="rId33"/>
      <p:italic r:id="rId34"/>
      <p:boldItalic r:id="rId35"/>
    </p:embeddedFont>
    <p:embeddedFont>
      <p:font typeface="Candara" panose="020E05020303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0RWBH1+n7wJYAdi/Bt5+a9Owz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037"/>
    <a:srgbClr val="E0392A"/>
    <a:srgbClr val="FFD65C"/>
    <a:srgbClr val="5F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0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ulka – Logo">
  <p:cSld name="Titulka – Log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503" y="2349000"/>
            <a:ext cx="20016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fotografie + krátký popisek">
  <p:cSld name="4 fotografie + krátký popise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2531444" y="5868000"/>
            <a:ext cx="6072556" cy="4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>
            <a:spLocks noGrp="1"/>
          </p:cNvSpPr>
          <p:nvPr>
            <p:ph type="pic" idx="2"/>
          </p:nvPr>
        </p:nvSpPr>
        <p:spPr>
          <a:xfrm>
            <a:off x="540000" y="540000"/>
            <a:ext cx="3960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3" name="Google Shape;53;p30"/>
          <p:cNvSpPr>
            <a:spLocks noGrp="1"/>
          </p:cNvSpPr>
          <p:nvPr>
            <p:ph type="pic" idx="3"/>
          </p:nvPr>
        </p:nvSpPr>
        <p:spPr>
          <a:xfrm>
            <a:off x="539999" y="3253339"/>
            <a:ext cx="3960000" cy="261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>
            <a:spLocks noGrp="1"/>
          </p:cNvSpPr>
          <p:nvPr>
            <p:ph type="pic" idx="4"/>
          </p:nvPr>
        </p:nvSpPr>
        <p:spPr>
          <a:xfrm>
            <a:off x="4644000" y="540000"/>
            <a:ext cx="3960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0"/>
          <p:cNvSpPr>
            <a:spLocks noGrp="1"/>
          </p:cNvSpPr>
          <p:nvPr>
            <p:ph type="pic" idx="5"/>
          </p:nvPr>
        </p:nvSpPr>
        <p:spPr>
          <a:xfrm>
            <a:off x="4643999" y="3253339"/>
            <a:ext cx="3960000" cy="261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Google Shape;64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65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</p:spPr>
        <p:txBody>
          <a:bodyPr lIns="91425" tIns="45700" rIns="91425" bIns="45700" anchor="t"/>
          <a:lstStyle>
            <a:lvl1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E191067-CB1F-4DAC-B58A-32BB9D22845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5047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éně textu = 1 sloupec">
  <p:cSld name="Méně textu = 1 sloupec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  <a:defRPr sz="4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540000" y="1620000"/>
            <a:ext cx="8063999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2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/>
          <p:nvPr/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éma prezentace">
  <p:cSld name="Téma prezentac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10000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 sz="4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íce textu = 2 sloupce">
  <p:cSld name="Více textu = 2 sloup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540000" y="1620000"/>
            <a:ext cx="8063999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/>
          <p:nvPr/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  <a:defRPr sz="4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fotografie">
  <p:cSld name="Text + fotografi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  <a:defRPr sz="4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540000" y="1620000"/>
            <a:ext cx="504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2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>
            <a:spLocks noGrp="1"/>
          </p:cNvSpPr>
          <p:nvPr>
            <p:ph type="pic" idx="2"/>
          </p:nvPr>
        </p:nvSpPr>
        <p:spPr>
          <a:xfrm>
            <a:off x="5903999" y="1620000"/>
            <a:ext cx="27000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e + dlouhý popisek">
  <p:cSld name="Fotografie + dlouhý popise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  <a:defRPr sz="4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5903999" y="1620000"/>
            <a:ext cx="27000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>
            <a:spLocks noGrp="1"/>
          </p:cNvSpPr>
          <p:nvPr>
            <p:ph type="pic" idx="2"/>
          </p:nvPr>
        </p:nvSpPr>
        <p:spPr>
          <a:xfrm>
            <a:off x="539999" y="1620000"/>
            <a:ext cx="504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tografie + krátký popisek">
  <p:cSld name="Fotografie + krátký popise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2531444" y="5868000"/>
            <a:ext cx="6072556" cy="4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>
            <a:spLocks noGrp="1"/>
          </p:cNvSpPr>
          <p:nvPr>
            <p:ph type="pic" idx="2"/>
          </p:nvPr>
        </p:nvSpPr>
        <p:spPr>
          <a:xfrm>
            <a:off x="540000" y="540000"/>
            <a:ext cx="80640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fotografie + krátký popisek">
  <p:cSld name="2 fotografie + krátký popis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2531444" y="5868000"/>
            <a:ext cx="6072556" cy="4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>
            <a:spLocks noGrp="1"/>
          </p:cNvSpPr>
          <p:nvPr>
            <p:ph type="pic" idx="2"/>
          </p:nvPr>
        </p:nvSpPr>
        <p:spPr>
          <a:xfrm>
            <a:off x="540000" y="540000"/>
            <a:ext cx="39600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28"/>
          <p:cNvSpPr>
            <a:spLocks noGrp="1"/>
          </p:cNvSpPr>
          <p:nvPr>
            <p:ph type="pic" idx="3"/>
          </p:nvPr>
        </p:nvSpPr>
        <p:spPr>
          <a:xfrm>
            <a:off x="4644000" y="540000"/>
            <a:ext cx="39600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fotografie + krátký popisek">
  <p:cSld name="3 fotografie + krátký popise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2531444" y="5868000"/>
            <a:ext cx="6072556" cy="4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>
            <a:spLocks noGrp="1"/>
          </p:cNvSpPr>
          <p:nvPr>
            <p:ph type="pic" idx="2"/>
          </p:nvPr>
        </p:nvSpPr>
        <p:spPr>
          <a:xfrm>
            <a:off x="540000" y="540000"/>
            <a:ext cx="3960000" cy="255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3"/>
          </p:nvPr>
        </p:nvSpPr>
        <p:spPr>
          <a:xfrm>
            <a:off x="4644000" y="540000"/>
            <a:ext cx="39600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9"/>
          <p:cNvSpPr>
            <a:spLocks noGrp="1"/>
          </p:cNvSpPr>
          <p:nvPr>
            <p:ph type="pic" idx="4"/>
          </p:nvPr>
        </p:nvSpPr>
        <p:spPr>
          <a:xfrm>
            <a:off x="539999" y="3294000"/>
            <a:ext cx="3960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539999" y="6069524"/>
            <a:ext cx="4321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13167" y="5251134"/>
            <a:ext cx="1000800" cy="108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1103227" y="4893328"/>
            <a:ext cx="71304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None/>
            </a:pPr>
            <a:r>
              <a:rPr lang="cs-CZ" sz="2400" b="0" i="0" u="none" strike="noStrike" cap="none" dirty="0" smtClean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Mgr. Olga Novotná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None/>
            </a:pPr>
            <a:r>
              <a:rPr lang="cs-CZ" sz="2400" b="0" i="0" u="none" strike="noStrike" cap="none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ZŠ </a:t>
            </a:r>
            <a:r>
              <a:rPr lang="cs-CZ" sz="2400" b="0" i="0" u="none" strike="noStrike" cap="none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Vejrostova, </a:t>
            </a:r>
            <a:r>
              <a:rPr lang="cs-CZ" sz="2400" b="0" i="0" u="none" strike="noStrike" cap="none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Brno</a:t>
            </a:r>
            <a:endParaRPr lang="cs-CZ" sz="2400" b="0" i="0" u="none" strike="noStrike" cap="none" dirty="0" smtClean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None/>
            </a:pPr>
            <a:r>
              <a:rPr lang="cs-CZ" sz="2400" b="0" i="0" u="none" strike="noStrike" cap="none" dirty="0" smtClean="0">
                <a:solidFill>
                  <a:srgbClr val="ACD037"/>
                </a:solidFill>
                <a:latin typeface="Nunito"/>
                <a:ea typeface="Nunito"/>
                <a:cs typeface="Nunito"/>
                <a:sym typeface="Nunito"/>
              </a:rPr>
              <a:t>Věříme</a:t>
            </a:r>
            <a:r>
              <a:rPr lang="cs-CZ" sz="2400" b="0" i="0" u="none" strike="noStrike" cap="none" dirty="0">
                <a:solidFill>
                  <a:srgbClr val="ACD037"/>
                </a:solidFill>
                <a:latin typeface="Nunito"/>
                <a:ea typeface="Nunito"/>
                <a:cs typeface="Nunito"/>
                <a:sym typeface="Nunito"/>
              </a:rPr>
              <a:t>, že učení má dávat smysl a přinášet radost.</a:t>
            </a:r>
            <a:endParaRPr dirty="0">
              <a:solidFill>
                <a:srgbClr val="ACD0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latin typeface="Nunito" panose="020B0604020202020204" charset="-18"/>
              </a:rPr>
              <a:t>2. Struktura </a:t>
            </a:r>
            <a:r>
              <a:rPr lang="cs-CZ" altLang="cs-CZ" dirty="0">
                <a:latin typeface="Nunito" panose="020B0604020202020204" charset="-18"/>
              </a:rPr>
              <a:t>dne ve třídě </a:t>
            </a:r>
            <a:br>
              <a:rPr lang="cs-CZ" altLang="cs-CZ" dirty="0">
                <a:latin typeface="Nunito" panose="020B0604020202020204" charset="-18"/>
              </a:rPr>
            </a:br>
            <a:r>
              <a:rPr lang="cs-CZ" altLang="cs-CZ" dirty="0">
                <a:latin typeface="Nunito" panose="020B0604020202020204" charset="-18"/>
              </a:rPr>
              <a:t>Začít </a:t>
            </a:r>
            <a:r>
              <a:rPr lang="cs-CZ" altLang="cs-CZ" dirty="0" smtClean="0">
                <a:latin typeface="Nunito" panose="020B0604020202020204" charset="-18"/>
              </a:rPr>
              <a:t>spolu</a:t>
            </a:r>
            <a:br>
              <a:rPr lang="cs-CZ" altLang="cs-CZ" dirty="0" smtClean="0">
                <a:latin typeface="Nunito" panose="020B0604020202020204" charset="-18"/>
              </a:rPr>
            </a:b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 smtClean="0">
                <a:latin typeface="Arial" panose="020B0604020202020204" pitchFamily="34" charset="0"/>
              </a:rPr>
              <a:t/>
            </a:r>
            <a:br>
              <a:rPr lang="cs-CZ" altLang="cs-CZ" dirty="0" smtClean="0"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619999"/>
            <a:ext cx="8063999" cy="4097309"/>
          </a:xfrm>
        </p:spPr>
        <p:txBody>
          <a:bodyPr/>
          <a:lstStyle/>
          <a:p>
            <a:pPr marL="74930" indent="0" eaLnBrk="1" hangingPunct="1">
              <a:lnSpc>
                <a:spcPct val="80000"/>
              </a:lnSpc>
              <a:buNone/>
            </a:pPr>
            <a:endParaRPr lang="cs-CZ" altLang="cs-CZ" b="1" dirty="0" smtClean="0">
              <a:latin typeface="Nunito" panose="020B0604020202020204" charset="-18"/>
            </a:endParaRPr>
          </a:p>
          <a:p>
            <a:pPr marL="74930" indent="0" eaLnBrk="1" hangingPunct="1">
              <a:lnSpc>
                <a:spcPct val="80000"/>
              </a:lnSpc>
              <a:buNone/>
            </a:pPr>
            <a:endParaRPr lang="cs-CZ" altLang="cs-CZ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latin typeface="Nunito" panose="020B0604020202020204" charset="-18"/>
              </a:rPr>
              <a:t>r</a:t>
            </a:r>
            <a:r>
              <a:rPr lang="cs-CZ" altLang="cs-CZ" sz="2800" dirty="0" smtClean="0">
                <a:latin typeface="Nunito" panose="020B0604020202020204" charset="-18"/>
              </a:rPr>
              <a:t>anní kruh </a:t>
            </a:r>
          </a:p>
          <a:p>
            <a:pPr marL="74930" indent="0" eaLnBrk="1" hangingPunct="1">
              <a:lnSpc>
                <a:spcPct val="80000"/>
              </a:lnSpc>
              <a:buNone/>
            </a:pPr>
            <a:endParaRPr lang="cs-CZ" altLang="cs-CZ" sz="2800" dirty="0" smtClean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latin typeface="Nunito" panose="020B0604020202020204" charset="-18"/>
              </a:rPr>
              <a:t>p</a:t>
            </a:r>
            <a:r>
              <a:rPr lang="cs-CZ" altLang="cs-CZ" sz="2800" dirty="0" smtClean="0">
                <a:latin typeface="Nunito" panose="020B0604020202020204" charset="-18"/>
              </a:rPr>
              <a:t>rvní blok</a:t>
            </a:r>
            <a:endParaRPr lang="cs-CZ" altLang="cs-CZ" sz="2800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800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latin typeface="Nunito" panose="020B0604020202020204" charset="-18"/>
              </a:rPr>
              <a:t>p</a:t>
            </a:r>
            <a:r>
              <a:rPr lang="cs-CZ" altLang="cs-CZ" sz="2800" dirty="0" smtClean="0">
                <a:latin typeface="Nunito" panose="020B0604020202020204" charset="-18"/>
              </a:rPr>
              <a:t>ráce </a:t>
            </a:r>
            <a:r>
              <a:rPr lang="cs-CZ" altLang="cs-CZ" sz="2800" dirty="0">
                <a:latin typeface="Nunito" panose="020B0604020202020204" charset="-18"/>
              </a:rPr>
              <a:t>v centrech aktivit </a:t>
            </a:r>
          </a:p>
          <a:p>
            <a:pPr marL="74930" indent="0" eaLnBrk="1" hangingPunct="1">
              <a:lnSpc>
                <a:spcPct val="80000"/>
              </a:lnSpc>
              <a:buNone/>
            </a:pPr>
            <a:endParaRPr lang="cs-CZ" altLang="cs-CZ" sz="2800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Nunito" panose="020B0604020202020204" charset="-18"/>
              </a:rPr>
              <a:t>závěrečný </a:t>
            </a:r>
            <a:r>
              <a:rPr lang="cs-CZ" altLang="cs-CZ" sz="2800" dirty="0">
                <a:latin typeface="Nunito" panose="020B0604020202020204" charset="-18"/>
              </a:rPr>
              <a:t>hodnotící kruh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83" y="1620000"/>
            <a:ext cx="4465588" cy="2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00"/>
                </a:solidFill>
                <a:latin typeface="Nunito" panose="020B0604020202020204" charset="-18"/>
                <a:cs typeface="Arial"/>
                <a:sym typeface="Arial"/>
              </a:rPr>
              <a:t>3. Individualizace a diferenciace výuky, vnitřní motivace k učení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4692" y="1619999"/>
            <a:ext cx="8354617" cy="4845456"/>
          </a:xfrm>
        </p:spPr>
        <p:txBody>
          <a:bodyPr/>
          <a:lstStyle/>
          <a:p>
            <a:pPr marL="74930" indent="0" eaLnBrk="1" hangingPunct="1">
              <a:lnSpc>
                <a:spcPct val="80000"/>
              </a:lnSpc>
              <a:buNone/>
            </a:pPr>
            <a:endParaRPr lang="cs-CZ" altLang="cs-CZ" b="1" dirty="0" smtClean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latin typeface="Nunito" panose="020B0604020202020204" charset="-18"/>
              </a:rPr>
              <a:t>týdenní plány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latin typeface="Nunito" panose="020B0604020202020204" charset="-18"/>
              </a:rPr>
              <a:t>členění dětí do skupin, </a:t>
            </a:r>
            <a:r>
              <a:rPr lang="cs-CZ" altLang="cs-CZ" sz="2800" dirty="0" smtClean="0">
                <a:latin typeface="Nunito" panose="020B0604020202020204" charset="-18"/>
              </a:rPr>
              <a:t>dobrovolné, procvičovací </a:t>
            </a:r>
            <a:r>
              <a:rPr lang="cs-CZ" altLang="cs-CZ" sz="2800" dirty="0">
                <a:latin typeface="Nunito" panose="020B0604020202020204" charset="-18"/>
              </a:rPr>
              <a:t>a nadstavbové hodiny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Nunito" panose="020B0604020202020204" charset="-18"/>
              </a:rPr>
              <a:t>respektování </a:t>
            </a:r>
            <a:r>
              <a:rPr lang="cs-CZ" altLang="cs-CZ" sz="2800" dirty="0">
                <a:latin typeface="Nunito" panose="020B0604020202020204" charset="-18"/>
              </a:rPr>
              <a:t>různých stylů, typů učení, různých zájmů – různé způsoby zadání.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>
              <a:latin typeface="Nunito" panose="020B060402020202020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Nunito" panose="020B0604020202020204" charset="-18"/>
              </a:rPr>
              <a:t>zadávání </a:t>
            </a:r>
            <a:r>
              <a:rPr lang="cs-CZ" altLang="cs-CZ" sz="2800" dirty="0">
                <a:latin typeface="Nunito" panose="020B0604020202020204" charset="-18"/>
              </a:rPr>
              <a:t>diferencovaných úkolů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5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" y="201171"/>
            <a:ext cx="9038430" cy="57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1" y="314247"/>
            <a:ext cx="8834638" cy="57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7" y="822734"/>
            <a:ext cx="7902625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2" y="260998"/>
            <a:ext cx="7868576" cy="57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2416"/>
          <a:stretch/>
        </p:blipFill>
        <p:spPr>
          <a:xfrm>
            <a:off x="741313" y="624284"/>
            <a:ext cx="7661373" cy="45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2231473" y="2449586"/>
            <a:ext cx="4479720" cy="3011648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</a:pPr>
            <a:r>
              <a:rPr lang="cs-CZ" dirty="0" smtClean="0"/>
              <a:t>4. Projektové </a:t>
            </a:r>
            <a:r>
              <a:rPr lang="cs-CZ" dirty="0"/>
              <a:t>učení</a:t>
            </a:r>
            <a:br>
              <a:rPr lang="cs-CZ" dirty="0"/>
            </a:br>
            <a:r>
              <a:rPr lang="cs-CZ" dirty="0"/>
              <a:t>integrovaná tematická výuka</a:t>
            </a:r>
            <a:endParaRPr dirty="0"/>
          </a:p>
        </p:txBody>
      </p:sp>
      <p:sp>
        <p:nvSpPr>
          <p:cNvPr id="225" name="Google Shape;225;p12"/>
          <p:cNvSpPr txBox="1">
            <a:spLocks noGrp="1"/>
          </p:cNvSpPr>
          <p:nvPr>
            <p:ph type="body" idx="1"/>
          </p:nvPr>
        </p:nvSpPr>
        <p:spPr>
          <a:xfrm>
            <a:off x="649204" y="1887522"/>
            <a:ext cx="7714619" cy="443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r>
              <a:rPr lang="cs-CZ" dirty="0">
                <a:latin typeface="Nunito"/>
                <a:ea typeface="Nunito"/>
                <a:cs typeface="Nunito"/>
                <a:sym typeface="Nunito"/>
              </a:rPr>
              <a:t>Celostní přístup k učení, chápání světa v souvislostech.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0" y="2295064"/>
            <a:ext cx="3562843" cy="24728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4840150"/>
            <a:ext cx="2095682" cy="12421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104" y="4885874"/>
            <a:ext cx="2072820" cy="1196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465" y="2295064"/>
            <a:ext cx="4883947" cy="292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Spolupráce, komunikace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vytvoření kanálů a dělení do skupin v MS </a:t>
            </a:r>
            <a:r>
              <a:rPr lang="cs-CZ" dirty="0" err="1" smtClean="0"/>
              <a:t>Teams</a:t>
            </a:r>
            <a:endParaRPr lang="cs-CZ" dirty="0" smtClean="0"/>
          </a:p>
          <a:p>
            <a:r>
              <a:rPr lang="cs-CZ" dirty="0" smtClean="0"/>
              <a:t>práce na sdílených tabulích – </a:t>
            </a:r>
            <a:r>
              <a:rPr lang="cs-CZ" dirty="0" err="1" smtClean="0"/>
              <a:t>jamboard</a:t>
            </a:r>
            <a:r>
              <a:rPr lang="cs-CZ" dirty="0" smtClean="0"/>
              <a:t>, </a:t>
            </a:r>
            <a:r>
              <a:rPr lang="cs-CZ" dirty="0" err="1" smtClean="0"/>
              <a:t>padlet</a:t>
            </a:r>
            <a:r>
              <a:rPr lang="cs-CZ" dirty="0" smtClean="0"/>
              <a:t>, </a:t>
            </a:r>
            <a:r>
              <a:rPr lang="cs-CZ" dirty="0" err="1" smtClean="0"/>
              <a:t>men</a:t>
            </a:r>
            <a:endParaRPr lang="cs-CZ" dirty="0" smtClean="0"/>
          </a:p>
          <a:p>
            <a:r>
              <a:rPr lang="cs-CZ" dirty="0" smtClean="0"/>
              <a:t>virtuální třída</a:t>
            </a:r>
          </a:p>
          <a:p>
            <a:r>
              <a:rPr lang="cs-CZ" dirty="0" smtClean="0"/>
              <a:t>vytvoření dalších kanálů pro jednoduchou komunikaci mezi </a:t>
            </a:r>
            <a:r>
              <a:rPr lang="cs-CZ" dirty="0" smtClean="0"/>
              <a:t>dětmi</a:t>
            </a:r>
          </a:p>
          <a:p>
            <a:r>
              <a:rPr lang="cs-CZ" dirty="0"/>
              <a:t>t</a:t>
            </a:r>
            <a:r>
              <a:rPr lang="cs-CZ" dirty="0" smtClean="0"/>
              <a:t>iché signály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55" y="3816991"/>
            <a:ext cx="4339117" cy="26005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4" y="4257784"/>
            <a:ext cx="4405069" cy="21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>
            <a:spLocks noGrp="1"/>
          </p:cNvSpPr>
          <p:nvPr>
            <p:ph type="title" idx="4294967295"/>
          </p:nvPr>
        </p:nvSpPr>
        <p:spPr>
          <a:xfrm>
            <a:off x="611560" y="137461"/>
            <a:ext cx="67036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cs-CZ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cs-CZ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cs-CZ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cs-CZ" sz="4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Vzdělávací program… </a:t>
            </a:r>
            <a:r>
              <a:rPr lang="cs-CZ" sz="36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cs-CZ" sz="36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/>
          </a:p>
        </p:txBody>
      </p:sp>
      <p:sp>
        <p:nvSpPr>
          <p:cNvPr id="146" name="Google Shape;146;p2"/>
          <p:cNvSpPr txBox="1">
            <a:spLocks noGrp="1"/>
          </p:cNvSpPr>
          <p:nvPr>
            <p:ph type="body" idx="4294967295"/>
          </p:nvPr>
        </p:nvSpPr>
        <p:spPr>
          <a:xfrm>
            <a:off x="611560" y="2556545"/>
            <a:ext cx="7965347" cy="545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</a:pPr>
            <a:r>
              <a:rPr lang="cs-CZ" sz="2800" b="1">
                <a:latin typeface="Nunito"/>
                <a:ea typeface="Nunito"/>
                <a:cs typeface="Nunito"/>
                <a:sym typeface="Nunito"/>
              </a:rPr>
              <a:t>ucelené moderní </a:t>
            </a:r>
            <a:r>
              <a:rPr lang="cs-CZ" sz="2800">
                <a:latin typeface="Nunito"/>
                <a:ea typeface="Nunito"/>
                <a:cs typeface="Nunito"/>
                <a:sym typeface="Nunito"/>
              </a:rPr>
              <a:t>vzdělávání pro děti předškolního a mladšího školního věku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697" y="3634274"/>
            <a:ext cx="6294620" cy="2984640"/>
          </a:xfrm>
          <a:prstGeom prst="rect">
            <a:avLst/>
          </a:prstGeom>
          <a:noFill/>
          <a:ln>
            <a:noFill/>
          </a:ln>
          <a:effectLst>
            <a:outerShdw blurRad="304800" dist="50800" dir="5400000" algn="ctr" rotWithShape="0">
              <a:srgbClr val="000000">
                <a:alpha val="47843"/>
              </a:srgbClr>
            </a:outerShdw>
          </a:effectLst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0777" y="561898"/>
            <a:ext cx="1771663" cy="1914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Orientace na dítě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dirty="0" smtClean="0"/>
              <a:t>Pozitivní atmosféra, pohoda </a:t>
            </a:r>
            <a:r>
              <a:rPr lang="cs-CZ" dirty="0"/>
              <a:t>dítěte, dobré mezilidské </a:t>
            </a:r>
            <a:r>
              <a:rPr lang="cs-CZ" dirty="0" smtClean="0"/>
              <a:t>vztahy.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20" y="2079984"/>
            <a:ext cx="5498818" cy="41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41"/>
            <a:ext cx="9062493" cy="44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>
            <a:spLocks noGrp="1"/>
          </p:cNvSpPr>
          <p:nvPr>
            <p:ph type="title"/>
          </p:nvPr>
        </p:nvSpPr>
        <p:spPr>
          <a:xfrm>
            <a:off x="540000" y="388998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</a:pPr>
            <a:r>
              <a:rPr lang="cs-CZ" smtClean="0"/>
              <a:t>7. Hodnocení </a:t>
            </a:r>
            <a:r>
              <a:rPr lang="cs-CZ"/>
              <a:t>v Začít spolu</a:t>
            </a:r>
            <a:endParaRPr dirty="0"/>
          </a:p>
        </p:txBody>
      </p:sp>
      <p:sp>
        <p:nvSpPr>
          <p:cNvPr id="247" name="Google Shape;247;p15"/>
          <p:cNvSpPr txBox="1">
            <a:spLocks noGrp="1"/>
          </p:cNvSpPr>
          <p:nvPr>
            <p:ph type="body" idx="1"/>
          </p:nvPr>
        </p:nvSpPr>
        <p:spPr>
          <a:xfrm>
            <a:off x="654341" y="1203665"/>
            <a:ext cx="8144327" cy="3754229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20"/>
              <a:buFont typeface="Arial"/>
              <a:buChar char="•"/>
            </a:pPr>
            <a:r>
              <a:rPr lang="cs-CZ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důraz </a:t>
            </a:r>
            <a:r>
              <a:rPr lang="cs-CZ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 </a:t>
            </a:r>
            <a:r>
              <a:rPr lang="cs-CZ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sebehodnocení </a:t>
            </a:r>
            <a:r>
              <a:rPr lang="cs-CZ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dětí, semafor, </a:t>
            </a:r>
            <a:r>
              <a:rPr lang="cs-CZ" b="1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menteemeter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20"/>
              <a:buFont typeface="Arial"/>
              <a:buChar char="•"/>
            </a:pPr>
            <a:r>
              <a:rPr lang="cs-CZ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učitel dává </a:t>
            </a:r>
            <a:r>
              <a:rPr lang="cs-CZ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formativní zpětnou </a:t>
            </a:r>
            <a:r>
              <a:rPr lang="cs-CZ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vazbu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20"/>
              <a:buFont typeface="Arial"/>
              <a:buChar char="•"/>
            </a:pPr>
            <a:r>
              <a:rPr lang="cs-CZ" b="1" dirty="0">
                <a:solidFill>
                  <a:srgbClr val="000000"/>
                </a:solidFill>
              </a:rPr>
              <a:t>s</a:t>
            </a:r>
            <a:r>
              <a:rPr lang="cs-CZ" b="1" dirty="0" smtClean="0">
                <a:solidFill>
                  <a:srgbClr val="000000"/>
                </a:solidFill>
              </a:rPr>
              <a:t>lovní hodnocení, </a:t>
            </a:r>
            <a:r>
              <a:rPr lang="cs-CZ" dirty="0" smtClean="0">
                <a:solidFill>
                  <a:srgbClr val="000000"/>
                </a:solidFill>
              </a:rPr>
              <a:t>vysvědčení psali i rodiče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 dirty="0"/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0" y="2676525"/>
            <a:ext cx="3895526" cy="33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1" y="3080779"/>
            <a:ext cx="4054132" cy="331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44" y="519053"/>
            <a:ext cx="4496492" cy="59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5FABDE"/>
                </a:solidFill>
                <a:latin typeface="Nunito" panose="020B0604020202020204" charset="-18"/>
              </a:rPr>
              <a:t>ZaS</a:t>
            </a:r>
            <a:r>
              <a:rPr lang="cs-CZ" dirty="0" smtClean="0">
                <a:solidFill>
                  <a:srgbClr val="5FABDE"/>
                </a:solidFill>
                <a:latin typeface="Nunito" panose="020B0604020202020204" charset="-18"/>
              </a:rPr>
              <a:t> DOMA</a:t>
            </a:r>
            <a:r>
              <a:rPr lang="cs-CZ" dirty="0">
                <a:latin typeface="Nunito" panose="020B0604020202020204" charset="-18"/>
              </a:rPr>
              <a:t/>
            </a:r>
            <a:br>
              <a:rPr lang="cs-CZ" dirty="0">
                <a:latin typeface="Nunito" panose="020B0604020202020204" charset="-18"/>
              </a:rPr>
            </a:br>
            <a:r>
              <a:rPr lang="cs-CZ" sz="3600" dirty="0">
                <a:solidFill>
                  <a:srgbClr val="ACD037"/>
                </a:solidFill>
                <a:latin typeface="Nunito" panose="020B0604020202020204" charset="-18"/>
              </a:rPr>
              <a:t>https://www.zacitspolu.eu/serial-zas-doma/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D65C"/>
                </a:solidFill>
                <a:latin typeface="Nunito" panose="020B0604020202020204" charset="-18"/>
              </a:rPr>
              <a:t>Děkuji za pozornost</a:t>
            </a:r>
            <a:endParaRPr lang="cs-CZ" dirty="0">
              <a:solidFill>
                <a:srgbClr val="FFD65C"/>
              </a:solidFill>
              <a:latin typeface="Nunito" panose="020B0604020202020204" charset="-18"/>
            </a:endParaRPr>
          </a:p>
          <a:p>
            <a:r>
              <a:rPr lang="cs-CZ" dirty="0" smtClean="0">
                <a:solidFill>
                  <a:srgbClr val="E0392A"/>
                </a:solidFill>
                <a:latin typeface="Nunito" panose="020B0604020202020204" charset="-18"/>
              </a:rPr>
              <a:t>Olga Novotná</a:t>
            </a:r>
          </a:p>
          <a:p>
            <a:r>
              <a:rPr lang="cs-CZ" dirty="0" smtClean="0">
                <a:solidFill>
                  <a:srgbClr val="E0392A"/>
                </a:solidFill>
                <a:latin typeface="Nunito" panose="020B0604020202020204" charset="-18"/>
              </a:rPr>
              <a:t>olga.novotna@sbscr.cz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42" y="389660"/>
            <a:ext cx="1413558" cy="13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9725" y="0"/>
            <a:ext cx="10283504" cy="702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-209724" y="540000"/>
            <a:ext cx="10283504" cy="62607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</a:pPr>
            <a:r>
              <a:rPr lang="cs-CZ"/>
              <a:t>Základní východiska Začít spolu 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5863905" y="1166070"/>
            <a:ext cx="4209874" cy="2038524"/>
          </a:xfrm>
          <a:prstGeom prst="rect">
            <a:avLst/>
          </a:prstGeom>
          <a:solidFill>
            <a:schemeClr val="lt2">
              <a:alpha val="86666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konstruktivistický model vzdělávání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orientace na dítě, ne na učivo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učení v souvislostech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propojení s reálným životem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39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unito"/>
              <a:buNone/>
            </a:pPr>
            <a:r>
              <a:rPr lang="cs-CZ" dirty="0"/>
              <a:t>Orientace na dítě</a:t>
            </a:r>
            <a:endParaRPr dirty="0"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324" y="1276051"/>
            <a:ext cx="5641675" cy="376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638446" y="3515911"/>
            <a:ext cx="4772453" cy="2461475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/>
              <a:t>učení se přizpůsobuje potřebám, schopnostem a zájmům dětí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/>
              <a:t>individuální přístup – diferenciace zadání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cs-CZ"/>
              <a:t>děti se učí respektovat ostatní, oceňovat práci druhých a spolupracovat</a:t>
            </a:r>
            <a:endParaRPr/>
          </a:p>
          <a:p>
            <a:pPr marL="285750" lvl="0" indent="-1320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Spolupráce s rodinou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astavení systému distanční výuky – Google formuláře</a:t>
            </a:r>
          </a:p>
          <a:p>
            <a:r>
              <a:rPr lang="cs-CZ" dirty="0"/>
              <a:t>z</a:t>
            </a:r>
            <a:r>
              <a:rPr lang="cs-CZ" dirty="0" smtClean="0"/>
              <a:t>právy z domova, hodnotící dotazníky</a:t>
            </a:r>
          </a:p>
          <a:p>
            <a:r>
              <a:rPr lang="cs-CZ" dirty="0"/>
              <a:t>i</a:t>
            </a:r>
            <a:r>
              <a:rPr lang="cs-CZ" dirty="0" smtClean="0"/>
              <a:t>ndividuální konzultace – učitel – rodič – žák</a:t>
            </a:r>
          </a:p>
          <a:p>
            <a:r>
              <a:rPr lang="cs-CZ" dirty="0"/>
              <a:t>b</a:t>
            </a:r>
            <a:r>
              <a:rPr lang="cs-CZ" dirty="0" smtClean="0"/>
              <a:t>esídka on – </a:t>
            </a:r>
            <a:r>
              <a:rPr lang="cs-CZ" dirty="0" smtClean="0"/>
              <a:t>line, sdílení prezentací dětí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avárničky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53" y="3902920"/>
            <a:ext cx="4705095" cy="2623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94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9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 smtClean="0">
                <a:latin typeface="Nunito" panose="020B0604020202020204" charset="-18"/>
                <a:cs typeface="Arial" panose="020B0604020202020204" pitchFamily="34" charset="0"/>
              </a:rPr>
              <a:t>ZPĚTNÁ VAZBA – DUBEN 2020</a:t>
            </a:r>
          </a:p>
        </p:txBody>
      </p:sp>
      <p:pic>
        <p:nvPicPr>
          <p:cNvPr id="31747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4744" r="6861" b="5173"/>
          <a:stretch/>
        </p:blipFill>
        <p:spPr bwMode="auto">
          <a:xfrm>
            <a:off x="300539" y="1435171"/>
            <a:ext cx="8542923" cy="38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 b="8842"/>
          <a:stretch/>
        </p:blipFill>
        <p:spPr bwMode="auto">
          <a:xfrm>
            <a:off x="153645" y="1136074"/>
            <a:ext cx="8836709" cy="399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 bwMode="auto">
          <a:xfrm>
            <a:off x="413039" y="1559688"/>
            <a:ext cx="8317923" cy="443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Nadpis 2"/>
          <p:cNvSpPr>
            <a:spLocks noGrp="1"/>
          </p:cNvSpPr>
          <p:nvPr>
            <p:ph type="title"/>
          </p:nvPr>
        </p:nvSpPr>
        <p:spPr bwMode="auto">
          <a:xfrm>
            <a:off x="539750" y="308841"/>
            <a:ext cx="806450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Nunito" panose="020B0604020202020204" charset="-18"/>
              <a:buNone/>
            </a:pPr>
            <a:r>
              <a:rPr lang="cs-CZ" altLang="cs-CZ" b="0" dirty="0" smtClean="0">
                <a:solidFill>
                  <a:srgbClr val="000000"/>
                </a:solidFill>
                <a:latin typeface="Nunito" panose="020B0604020202020204" charset="-18"/>
                <a:cs typeface="Nunito" panose="020B0604020202020204" charset="-18"/>
                <a:sym typeface="Nunito" panose="020B0604020202020204" charset="-18"/>
              </a:rPr>
              <a:t>Ve výuce bych ocenil/a</a:t>
            </a:r>
          </a:p>
        </p:txBody>
      </p:sp>
    </p:spTree>
    <p:extLst>
      <p:ext uri="{BB962C8B-B14F-4D97-AF65-F5344CB8AC3E}">
        <p14:creationId xmlns:p14="http://schemas.microsoft.com/office/powerpoint/2010/main" val="38557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y Začít Spolu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267</Words>
  <Application>Microsoft Office PowerPoint</Application>
  <PresentationFormat>Předvádění na obrazovce (4:3)</PresentationFormat>
  <Paragraphs>72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Calibri</vt:lpstr>
      <vt:lpstr>Nunito</vt:lpstr>
      <vt:lpstr>Arial</vt:lpstr>
      <vt:lpstr>Candara</vt:lpstr>
      <vt:lpstr>Šablony Začít Spolu</vt:lpstr>
      <vt:lpstr>Alapértelmezett terv</vt:lpstr>
      <vt:lpstr>Prezentace aplikace PowerPoint</vt:lpstr>
      <vt:lpstr>  Vzdělávací program…  </vt:lpstr>
      <vt:lpstr>Prezentace aplikace PowerPoint</vt:lpstr>
      <vt:lpstr>Základní východiska Začít spolu </vt:lpstr>
      <vt:lpstr>Orientace na dítě</vt:lpstr>
      <vt:lpstr>1. Spolupráce s rodinou</vt:lpstr>
      <vt:lpstr>ZPĚTNÁ VAZBA – DUBEN 2020</vt:lpstr>
      <vt:lpstr>Prezentace aplikace PowerPoint</vt:lpstr>
      <vt:lpstr>Ve výuce bych ocenil/a</vt:lpstr>
      <vt:lpstr>Prezentace aplikace PowerPoint</vt:lpstr>
      <vt:lpstr>2. Struktura dne ve třídě  Začít spolu   </vt:lpstr>
      <vt:lpstr>3. Individualizace a diferenciace výuky, vnitřní motivace k učení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 Projektové učení integrovaná tematická výuka</vt:lpstr>
      <vt:lpstr>5. Spolupráce, komunikace</vt:lpstr>
      <vt:lpstr>6. Orientace na dítě</vt:lpstr>
      <vt:lpstr>Prezentace aplikace PowerPoint</vt:lpstr>
      <vt:lpstr>7. Hodnocení v Začít spolu</vt:lpstr>
      <vt:lpstr>Prezentace aplikace PowerPoint</vt:lpstr>
      <vt:lpstr>ZaS DOMA https://www.zacitspolu.eu/serial-zas-doma/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Iveta Bláhová</dc:creator>
  <cp:lastModifiedBy>Mgr. Olga Novotná</cp:lastModifiedBy>
  <cp:revision>28</cp:revision>
  <dcterms:created xsi:type="dcterms:W3CDTF">2018-07-25T10:44:53Z</dcterms:created>
  <dcterms:modified xsi:type="dcterms:W3CDTF">2021-05-11T15:46:09Z</dcterms:modified>
</cp:coreProperties>
</file>